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Nunito"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1F12CBA-A0ED-4615-BC10-B62D0F79E255}">
  <a:tblStyle styleId="{F1F12CBA-A0ED-4615-BC10-B62D0F79E2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35"/>
  </p:normalViewPr>
  <p:slideViewPr>
    <p:cSldViewPr snapToGrid="0">
      <p:cViewPr varScale="1">
        <p:scale>
          <a:sx n="146" d="100"/>
          <a:sy n="146" d="100"/>
        </p:scale>
        <p:origin x="64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a4f79b6064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a4f79b6064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d544166cc7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d544166cc7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a4b2b81fbf_2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a4b2b81fbf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a4b2b81fbf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a4b2b81fbf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a4b2b81fbf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a4b2b81fb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d570e8d5ab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d570e8d5ab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faf6c81e56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faf6c81e5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a4f79b606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a4f79b606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d544166cc7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d544166cc7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a4f79b6064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a4f79b606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d570e8d5ab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d570e8d5ab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9.jpg"/><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3" Type="http://schemas.openxmlformats.org/officeDocument/2006/relationships/hyperlink" Target="https://www.trans.co.jp/column/knowledge/lossflower/"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subTitle" idx="1"/>
          </p:nvPr>
        </p:nvSpPr>
        <p:spPr>
          <a:xfrm>
            <a:off x="1858700" y="3030644"/>
            <a:ext cx="5361300" cy="905100"/>
          </a:xfrm>
          <a:prstGeom prst="rect">
            <a:avLst/>
          </a:prstGeom>
        </p:spPr>
        <p:txBody>
          <a:bodyPr spcFirstLastPara="1" wrap="square" lIns="91425" tIns="91425" rIns="91425" bIns="91425" anchor="t" anchorCtr="0">
            <a:normAutofit fontScale="92500" lnSpcReduction="20000"/>
          </a:bodyPr>
          <a:lstStyle/>
          <a:p>
            <a:pPr marL="0" lvl="0" indent="0" algn="ctr" rtl="0">
              <a:spcBef>
                <a:spcPts val="0"/>
              </a:spcBef>
              <a:spcAft>
                <a:spcPts val="0"/>
              </a:spcAft>
              <a:buNone/>
            </a:pPr>
            <a:r>
              <a:rPr lang="ja"/>
              <a:t>・栗田裕貴(202101914)</a:t>
            </a:r>
            <a:endParaRPr/>
          </a:p>
          <a:p>
            <a:pPr marL="0" lvl="0" indent="0" algn="ctr" rtl="0">
              <a:spcBef>
                <a:spcPts val="0"/>
              </a:spcBef>
              <a:spcAft>
                <a:spcPts val="0"/>
              </a:spcAft>
              <a:buNone/>
            </a:pPr>
            <a:r>
              <a:rPr lang="ja"/>
              <a:t>・坂根章介(202101848)</a:t>
            </a:r>
            <a:endParaRPr/>
          </a:p>
          <a:p>
            <a:pPr marL="0" lvl="0" indent="0" algn="ctr" rtl="0">
              <a:spcBef>
                <a:spcPts val="0"/>
              </a:spcBef>
              <a:spcAft>
                <a:spcPts val="0"/>
              </a:spcAft>
              <a:buNone/>
            </a:pPr>
            <a:r>
              <a:rPr lang="ja"/>
              <a:t>・髙橋英志(202101859)</a:t>
            </a:r>
            <a:endParaRPr/>
          </a:p>
          <a:p>
            <a:pPr marL="0" lvl="0" indent="0" algn="ctr" rtl="0">
              <a:spcBef>
                <a:spcPts val="0"/>
              </a:spcBef>
              <a:spcAft>
                <a:spcPts val="0"/>
              </a:spcAft>
              <a:buNone/>
            </a:pPr>
            <a:endParaRPr/>
          </a:p>
        </p:txBody>
      </p:sp>
      <p:sp>
        <p:nvSpPr>
          <p:cNvPr id="129" name="Google Shape;129;p13"/>
          <p:cNvSpPr txBox="1">
            <a:spLocks noGrp="1"/>
          </p:cNvSpPr>
          <p:nvPr>
            <p:ph type="ctrTitle"/>
          </p:nvPr>
        </p:nvSpPr>
        <p:spPr>
          <a:xfrm>
            <a:off x="1642850" y="1317025"/>
            <a:ext cx="5793000" cy="966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ja"/>
              <a:t>ビジネスプラン最終発表</a:t>
            </a:r>
            <a:endParaRPr/>
          </a:p>
        </p:txBody>
      </p:sp>
      <p:sp>
        <p:nvSpPr>
          <p:cNvPr id="130" name="Google Shape;130;p13"/>
          <p:cNvSpPr txBox="1">
            <a:spLocks noGrp="1"/>
          </p:cNvSpPr>
          <p:nvPr>
            <p:ph type="ctrTitle"/>
          </p:nvPr>
        </p:nvSpPr>
        <p:spPr>
          <a:xfrm>
            <a:off x="2329250" y="1895450"/>
            <a:ext cx="4420200" cy="1083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ja"/>
              <a:t>『Harunalu』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a:t>終わりに</a:t>
            </a:r>
            <a:endParaRPr/>
          </a:p>
        </p:txBody>
      </p:sp>
      <p:sp>
        <p:nvSpPr>
          <p:cNvPr id="206" name="Google Shape;206;p22"/>
          <p:cNvSpPr txBox="1">
            <a:spLocks noGrp="1"/>
          </p:cNvSpPr>
          <p:nvPr>
            <p:ph type="body" idx="1"/>
          </p:nvPr>
        </p:nvSpPr>
        <p:spPr>
          <a:xfrm>
            <a:off x="886400" y="3674525"/>
            <a:ext cx="76731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ja"/>
              <a:t>利用する花がロスフラワーであるため、我々の手により継続的に心満たされ楽しめるものへ蘇らせることによって購入するだけで社会問題にも勝手に貢献することが結果的にできてしまい、無理なく永続的に生活の中で一つの彩として華を添え続けることができる。</a:t>
            </a:r>
            <a:endParaRPr/>
          </a:p>
        </p:txBody>
      </p:sp>
      <p:pic>
        <p:nvPicPr>
          <p:cNvPr id="207" name="Google Shape;207;p22"/>
          <p:cNvPicPr preferRelativeResize="0"/>
          <p:nvPr/>
        </p:nvPicPr>
        <p:blipFill>
          <a:blip r:embed="rId3">
            <a:alphaModFix/>
          </a:blip>
          <a:stretch>
            <a:fillRect/>
          </a:stretch>
        </p:blipFill>
        <p:spPr>
          <a:xfrm>
            <a:off x="939375" y="1489498"/>
            <a:ext cx="2469550" cy="2164527"/>
          </a:xfrm>
          <a:prstGeom prst="rect">
            <a:avLst/>
          </a:prstGeom>
          <a:noFill/>
          <a:ln>
            <a:noFill/>
          </a:ln>
        </p:spPr>
      </p:pic>
      <p:pic>
        <p:nvPicPr>
          <p:cNvPr id="208" name="Google Shape;208;p22"/>
          <p:cNvPicPr preferRelativeResize="0"/>
          <p:nvPr/>
        </p:nvPicPr>
        <p:blipFill>
          <a:blip r:embed="rId4">
            <a:alphaModFix/>
          </a:blip>
          <a:stretch>
            <a:fillRect/>
          </a:stretch>
        </p:blipFill>
        <p:spPr>
          <a:xfrm>
            <a:off x="3771350" y="371575"/>
            <a:ext cx="2106551" cy="3282452"/>
          </a:xfrm>
          <a:prstGeom prst="rect">
            <a:avLst/>
          </a:prstGeom>
          <a:noFill/>
          <a:ln>
            <a:noFill/>
          </a:ln>
        </p:spPr>
      </p:pic>
      <p:pic>
        <p:nvPicPr>
          <p:cNvPr id="209" name="Google Shape;209;p22"/>
          <p:cNvPicPr preferRelativeResize="0"/>
          <p:nvPr/>
        </p:nvPicPr>
        <p:blipFill>
          <a:blip r:embed="rId5">
            <a:alphaModFix/>
          </a:blip>
          <a:stretch>
            <a:fillRect/>
          </a:stretch>
        </p:blipFill>
        <p:spPr>
          <a:xfrm>
            <a:off x="6381800" y="576075"/>
            <a:ext cx="2323826" cy="3098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13"/>
        <p:cNvGrpSpPr/>
        <p:nvPr/>
      </p:nvGrpSpPr>
      <p:grpSpPr>
        <a:xfrm>
          <a:off x="0" y="0"/>
          <a:ext cx="0" cy="0"/>
          <a:chOff x="0" y="0"/>
          <a:chExt cx="0" cy="0"/>
        </a:xfrm>
      </p:grpSpPr>
      <p:sp>
        <p:nvSpPr>
          <p:cNvPr id="214" name="Google Shape;214;p2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dirty="0"/>
              <a:t>参考文献</a:t>
            </a:r>
            <a:endParaRPr dirty="0"/>
          </a:p>
        </p:txBody>
      </p:sp>
      <p:sp>
        <p:nvSpPr>
          <p:cNvPr id="215" name="Google Shape;215;p23"/>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sz="1100">
                <a:solidFill>
                  <a:schemeClr val="accent5"/>
                </a:solidFill>
                <a:latin typeface="Arial"/>
                <a:ea typeface="Arial"/>
                <a:cs typeface="Arial"/>
                <a:sym typeface="Arial"/>
              </a:rPr>
              <a:t>参考サイト：</a:t>
            </a:r>
            <a:r>
              <a:rPr lang="ja" sz="1100" u="sng">
                <a:solidFill>
                  <a:schemeClr val="accent5"/>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https://www.trans.co.jp/column/knowledge/lossflower/</a:t>
            </a:r>
            <a:r>
              <a:rPr lang="ja" sz="1100"/>
              <a:t>　https://www.maff.go.jp/j/seisan/kaki/flower/f_R2itaku/attach/pdf/R2itaku-2.pdf</a:t>
            </a:r>
            <a:endParaRPr sz="1100"/>
          </a:p>
          <a:p>
            <a:pPr marL="0" lvl="0" indent="0" algn="l" rtl="0">
              <a:spcBef>
                <a:spcPts val="1200"/>
              </a:spcBef>
              <a:spcAft>
                <a:spcPts val="1200"/>
              </a:spcAft>
              <a:buNone/>
            </a:pPr>
            <a:r>
              <a:rPr lang="ja"/>
              <a:t>（農林水産省　R2年度　花や緑の効用・家庭とオフィスへの導入状況に関する調査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19"/>
        <p:cNvGrpSpPr/>
        <p:nvPr/>
      </p:nvGrpSpPr>
      <p:grpSpPr>
        <a:xfrm>
          <a:off x="0" y="0"/>
          <a:ext cx="0" cy="0"/>
          <a:chOff x="0" y="0"/>
          <a:chExt cx="0" cy="0"/>
        </a:xfrm>
      </p:grpSpPr>
      <p:sp>
        <p:nvSpPr>
          <p:cNvPr id="220" name="Google Shape;220;p2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a:t>SWOT分析、CROSS-SWOT分析</a:t>
            </a:r>
            <a:endParaRPr/>
          </a:p>
        </p:txBody>
      </p:sp>
      <p:sp>
        <p:nvSpPr>
          <p:cNvPr id="221" name="Google Shape;221;p24"/>
          <p:cNvSpPr txBox="1">
            <a:spLocks noGrp="1"/>
          </p:cNvSpPr>
          <p:nvPr>
            <p:ph type="body" idx="1"/>
          </p:nvPr>
        </p:nvSpPr>
        <p:spPr>
          <a:xfrm>
            <a:off x="819150" y="1990725"/>
            <a:ext cx="3942300" cy="24480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ja">
                <a:solidFill>
                  <a:srgbClr val="000000"/>
                </a:solidFill>
                <a:latin typeface="Arial"/>
                <a:ea typeface="Arial"/>
                <a:cs typeface="Arial"/>
                <a:sym typeface="Arial"/>
              </a:rPr>
              <a:t>強み　ドライフラワーを作るので長持ちする</a:t>
            </a:r>
            <a:endParaRPr>
              <a:solidFill>
                <a:srgbClr val="000000"/>
              </a:solidFill>
              <a:latin typeface="Arial"/>
              <a:ea typeface="Arial"/>
              <a:cs typeface="Arial"/>
              <a:sym typeface="Arial"/>
            </a:endParaRPr>
          </a:p>
          <a:p>
            <a:pPr marL="0" lvl="0" indent="0" algn="l" rtl="0">
              <a:spcBef>
                <a:spcPts val="0"/>
              </a:spcBef>
              <a:spcAft>
                <a:spcPts val="0"/>
              </a:spcAft>
              <a:buNone/>
            </a:pPr>
            <a:r>
              <a:rPr lang="ja">
                <a:solidFill>
                  <a:srgbClr val="000000"/>
                </a:solidFill>
                <a:latin typeface="Arial"/>
                <a:ea typeface="Arial"/>
                <a:cs typeface="Arial"/>
                <a:sym typeface="Arial"/>
              </a:rPr>
              <a:t>　　　需要の少ない生花を使うため低コスト</a:t>
            </a:r>
            <a:endParaRPr>
              <a:solidFill>
                <a:srgbClr val="000000"/>
              </a:solidFill>
              <a:latin typeface="Arial"/>
              <a:ea typeface="Arial"/>
              <a:cs typeface="Arial"/>
              <a:sym typeface="Arial"/>
            </a:endParaRPr>
          </a:p>
          <a:p>
            <a:pPr marL="0" lvl="0" indent="0" algn="l" rtl="0">
              <a:spcBef>
                <a:spcPts val="0"/>
              </a:spcBef>
              <a:spcAft>
                <a:spcPts val="0"/>
              </a:spcAft>
              <a:buNone/>
            </a:pPr>
            <a:endParaRPr>
              <a:solidFill>
                <a:srgbClr val="000000"/>
              </a:solidFill>
              <a:latin typeface="Arial"/>
              <a:ea typeface="Arial"/>
              <a:cs typeface="Arial"/>
              <a:sym typeface="Arial"/>
            </a:endParaRPr>
          </a:p>
          <a:p>
            <a:pPr marL="0" lvl="0" indent="0" algn="l" rtl="0">
              <a:spcBef>
                <a:spcPts val="0"/>
              </a:spcBef>
              <a:spcAft>
                <a:spcPts val="0"/>
              </a:spcAft>
              <a:buNone/>
            </a:pPr>
            <a:r>
              <a:rPr lang="ja">
                <a:solidFill>
                  <a:srgbClr val="000000"/>
                </a:solidFill>
                <a:latin typeface="Arial"/>
                <a:ea typeface="Arial"/>
                <a:cs typeface="Arial"/>
                <a:sym typeface="Arial"/>
              </a:rPr>
              <a:t>弱み　生花が売れたら在庫が少なくなってしまう</a:t>
            </a:r>
            <a:endParaRPr>
              <a:solidFill>
                <a:srgbClr val="000000"/>
              </a:solidFill>
              <a:latin typeface="Arial"/>
              <a:ea typeface="Arial"/>
              <a:cs typeface="Arial"/>
              <a:sym typeface="Arial"/>
            </a:endParaRPr>
          </a:p>
          <a:p>
            <a:pPr marL="0" lvl="0" indent="0" algn="l" rtl="0">
              <a:spcBef>
                <a:spcPts val="0"/>
              </a:spcBef>
              <a:spcAft>
                <a:spcPts val="0"/>
              </a:spcAft>
              <a:buNone/>
            </a:pPr>
            <a:endParaRPr>
              <a:solidFill>
                <a:srgbClr val="000000"/>
              </a:solidFill>
              <a:latin typeface="Arial"/>
              <a:ea typeface="Arial"/>
              <a:cs typeface="Arial"/>
              <a:sym typeface="Arial"/>
            </a:endParaRPr>
          </a:p>
          <a:p>
            <a:pPr marL="0" lvl="0" indent="0" algn="l" rtl="0">
              <a:spcBef>
                <a:spcPts val="0"/>
              </a:spcBef>
              <a:spcAft>
                <a:spcPts val="0"/>
              </a:spcAft>
              <a:buNone/>
            </a:pPr>
            <a:r>
              <a:rPr lang="ja">
                <a:solidFill>
                  <a:srgbClr val="000000"/>
                </a:solidFill>
                <a:latin typeface="Arial"/>
                <a:ea typeface="Arial"/>
                <a:cs typeface="Arial"/>
                <a:sym typeface="Arial"/>
              </a:rPr>
              <a:t>機会　花展などの綺麗な花を捨てる前に利用</a:t>
            </a:r>
            <a:endParaRPr>
              <a:solidFill>
                <a:srgbClr val="000000"/>
              </a:solidFill>
              <a:latin typeface="Arial"/>
              <a:ea typeface="Arial"/>
              <a:cs typeface="Arial"/>
              <a:sym typeface="Arial"/>
            </a:endParaRPr>
          </a:p>
          <a:p>
            <a:pPr marL="0" lvl="0" indent="0" algn="l" rtl="0">
              <a:spcBef>
                <a:spcPts val="0"/>
              </a:spcBef>
              <a:spcAft>
                <a:spcPts val="0"/>
              </a:spcAft>
              <a:buNone/>
            </a:pPr>
            <a:r>
              <a:rPr lang="ja">
                <a:solidFill>
                  <a:srgbClr val="000000"/>
                </a:solidFill>
                <a:latin typeface="Arial"/>
                <a:ea typeface="Arial"/>
                <a:cs typeface="Arial"/>
                <a:sym typeface="Arial"/>
              </a:rPr>
              <a:t>　　　コロナ禍でさらに廃棄が増えている現状</a:t>
            </a:r>
            <a:endParaRPr>
              <a:solidFill>
                <a:srgbClr val="000000"/>
              </a:solidFill>
              <a:latin typeface="Arial"/>
              <a:ea typeface="Arial"/>
              <a:cs typeface="Arial"/>
              <a:sym typeface="Arial"/>
            </a:endParaRPr>
          </a:p>
          <a:p>
            <a:pPr marL="0" lvl="0" indent="0" algn="l" rtl="0">
              <a:spcBef>
                <a:spcPts val="0"/>
              </a:spcBef>
              <a:spcAft>
                <a:spcPts val="0"/>
              </a:spcAft>
              <a:buNone/>
            </a:pPr>
            <a:endParaRPr>
              <a:solidFill>
                <a:srgbClr val="000000"/>
              </a:solidFill>
              <a:latin typeface="Arial"/>
              <a:ea typeface="Arial"/>
              <a:cs typeface="Arial"/>
              <a:sym typeface="Arial"/>
            </a:endParaRPr>
          </a:p>
          <a:p>
            <a:pPr marL="0" lvl="0" indent="0" algn="l" rtl="0">
              <a:spcBef>
                <a:spcPts val="0"/>
              </a:spcBef>
              <a:spcAft>
                <a:spcPts val="0"/>
              </a:spcAft>
              <a:buNone/>
            </a:pPr>
            <a:r>
              <a:rPr lang="ja"/>
              <a:t>脅威　生花の消費が増えすぎてしまう</a:t>
            </a:r>
            <a:endParaRPr/>
          </a:p>
          <a:p>
            <a:pPr marL="0" lvl="0" indent="0" algn="l" rtl="0">
              <a:spcBef>
                <a:spcPts val="1200"/>
              </a:spcBef>
              <a:spcAft>
                <a:spcPts val="1200"/>
              </a:spcAft>
              <a:buNone/>
            </a:pPr>
            <a:r>
              <a:rPr lang="ja"/>
              <a:t>　　　</a:t>
            </a:r>
            <a:endParaRPr/>
          </a:p>
        </p:txBody>
      </p:sp>
      <p:sp>
        <p:nvSpPr>
          <p:cNvPr id="222" name="Google Shape;222;p24"/>
          <p:cNvSpPr txBox="1"/>
          <p:nvPr/>
        </p:nvSpPr>
        <p:spPr>
          <a:xfrm>
            <a:off x="4856050" y="1880200"/>
            <a:ext cx="34689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latin typeface="Calibri"/>
                <a:ea typeface="Calibri"/>
                <a:cs typeface="Calibri"/>
                <a:sym typeface="Calibri"/>
              </a:rPr>
              <a:t>強みX機会　生きた芸術品を長持ちさせることができる</a:t>
            </a:r>
            <a:endParaRPr>
              <a:latin typeface="Calibri"/>
              <a:ea typeface="Calibri"/>
              <a:cs typeface="Calibri"/>
              <a:sym typeface="Calibri"/>
            </a:endParaRPr>
          </a:p>
          <a:p>
            <a:pPr marL="0" lvl="0" indent="0" algn="l" rtl="0">
              <a:spcBef>
                <a:spcPts val="0"/>
              </a:spcBef>
              <a:spcAft>
                <a:spcPts val="0"/>
              </a:spcAft>
              <a:buNone/>
            </a:pPr>
            <a:r>
              <a:rPr lang="ja">
                <a:latin typeface="Calibri"/>
                <a:ea typeface="Calibri"/>
                <a:cs typeface="Calibri"/>
                <a:sym typeface="Calibri"/>
              </a:rPr>
              <a:t>強みX弱み　他のフラワーショップなどと協力する</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4"/>
          <p:cNvPicPr preferRelativeResize="0"/>
          <p:nvPr/>
        </p:nvPicPr>
        <p:blipFill>
          <a:blip r:embed="rId3">
            <a:alphaModFix/>
          </a:blip>
          <a:stretch>
            <a:fillRect/>
          </a:stretch>
        </p:blipFill>
        <p:spPr>
          <a:xfrm>
            <a:off x="4395263" y="969350"/>
            <a:ext cx="4273051" cy="3204800"/>
          </a:xfrm>
          <a:prstGeom prst="rect">
            <a:avLst/>
          </a:prstGeom>
          <a:noFill/>
          <a:ln>
            <a:noFill/>
          </a:ln>
        </p:spPr>
      </p:pic>
      <p:sp>
        <p:nvSpPr>
          <p:cNvPr id="136" name="Google Shape;136;p14"/>
          <p:cNvSpPr txBox="1">
            <a:spLocks noGrp="1"/>
          </p:cNvSpPr>
          <p:nvPr>
            <p:ph type="title"/>
          </p:nvPr>
        </p:nvSpPr>
        <p:spPr>
          <a:xfrm>
            <a:off x="373675" y="538225"/>
            <a:ext cx="3917100" cy="564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b="1"/>
              <a:t>ロスフラワー</a:t>
            </a:r>
            <a:r>
              <a:rPr lang="ja"/>
              <a:t>とは？？</a:t>
            </a:r>
            <a:endParaRPr/>
          </a:p>
        </p:txBody>
      </p:sp>
      <p:sp>
        <p:nvSpPr>
          <p:cNvPr id="137" name="Google Shape;137;p14"/>
          <p:cNvSpPr/>
          <p:nvPr/>
        </p:nvSpPr>
        <p:spPr>
          <a:xfrm>
            <a:off x="4824875" y="386900"/>
            <a:ext cx="2230500" cy="951900"/>
          </a:xfrm>
          <a:prstGeom prst="wedgeEllipseCallout">
            <a:avLst>
              <a:gd name="adj1" fmla="val -56249"/>
              <a:gd name="adj2" fmla="val 32334"/>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p>
            <a:pPr marL="0" lvl="0" indent="-88900" algn="l" rtl="0">
              <a:spcBef>
                <a:spcPts val="1200"/>
              </a:spcBef>
              <a:spcAft>
                <a:spcPts val="0"/>
              </a:spcAft>
              <a:buNone/>
            </a:pPr>
            <a:r>
              <a:rPr lang="ja" sz="1100">
                <a:solidFill>
                  <a:srgbClr val="0000FF"/>
                </a:solidFill>
              </a:rPr>
              <a:t>綺麗なうちに</a:t>
            </a:r>
            <a:endParaRPr sz="1100">
              <a:solidFill>
                <a:srgbClr val="0000FF"/>
              </a:solidFill>
            </a:endParaRPr>
          </a:p>
          <a:p>
            <a:pPr marL="0" lvl="0" indent="-88900" algn="l" rtl="0">
              <a:spcBef>
                <a:spcPts val="1200"/>
              </a:spcBef>
              <a:spcAft>
                <a:spcPts val="0"/>
              </a:spcAft>
              <a:buNone/>
            </a:pPr>
            <a:r>
              <a:rPr lang="ja" sz="1100">
                <a:solidFill>
                  <a:srgbClr val="0000FF"/>
                </a:solidFill>
              </a:rPr>
              <a:t>捨ててられてしまう花</a:t>
            </a:r>
            <a:endParaRPr>
              <a:solidFill>
                <a:srgbClr val="0000FF"/>
              </a:solidFill>
            </a:endParaRPr>
          </a:p>
        </p:txBody>
      </p:sp>
      <p:sp>
        <p:nvSpPr>
          <p:cNvPr id="138" name="Google Shape;138;p14"/>
          <p:cNvSpPr/>
          <p:nvPr/>
        </p:nvSpPr>
        <p:spPr>
          <a:xfrm>
            <a:off x="1285600" y="1503650"/>
            <a:ext cx="2731200" cy="455100"/>
          </a:xfrm>
          <a:prstGeom prst="rect">
            <a:avLst/>
          </a:prstGeom>
          <a:solidFill>
            <a:srgbClr val="F1C23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88900" algn="ctr" rtl="0">
              <a:lnSpc>
                <a:spcPct val="180000"/>
              </a:lnSpc>
              <a:spcBef>
                <a:spcPts val="1200"/>
              </a:spcBef>
              <a:spcAft>
                <a:spcPts val="0"/>
              </a:spcAft>
              <a:buNone/>
            </a:pPr>
            <a:r>
              <a:rPr lang="ja" sz="1100" b="1"/>
              <a:t>花が廃棄されてしまう理由・タイミング</a:t>
            </a:r>
            <a:endParaRPr b="1"/>
          </a:p>
        </p:txBody>
      </p:sp>
      <p:sp>
        <p:nvSpPr>
          <p:cNvPr id="139" name="Google Shape;139;p14"/>
          <p:cNvSpPr/>
          <p:nvPr/>
        </p:nvSpPr>
        <p:spPr>
          <a:xfrm>
            <a:off x="1285600" y="2101375"/>
            <a:ext cx="2731200" cy="762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04800" algn="l" rtl="0">
              <a:lnSpc>
                <a:spcPct val="130000"/>
              </a:lnSpc>
              <a:spcBef>
                <a:spcPts val="1200"/>
              </a:spcBef>
              <a:spcAft>
                <a:spcPts val="0"/>
              </a:spcAft>
              <a:buSzPts val="1200"/>
              <a:buChar char="●"/>
            </a:pPr>
            <a:r>
              <a:rPr lang="ja" sz="1200" b="1"/>
              <a:t>農場や市場の規格に沿わない</a:t>
            </a:r>
            <a:endParaRPr sz="1500" b="1"/>
          </a:p>
        </p:txBody>
      </p:sp>
      <p:sp>
        <p:nvSpPr>
          <p:cNvPr id="140" name="Google Shape;140;p14"/>
          <p:cNvSpPr/>
          <p:nvPr/>
        </p:nvSpPr>
        <p:spPr>
          <a:xfrm>
            <a:off x="1285600" y="2959300"/>
            <a:ext cx="2731200" cy="762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85750" algn="l" rtl="0">
              <a:lnSpc>
                <a:spcPct val="130000"/>
              </a:lnSpc>
              <a:spcBef>
                <a:spcPts val="1200"/>
              </a:spcBef>
              <a:spcAft>
                <a:spcPts val="0"/>
              </a:spcAft>
              <a:buSzPts val="900"/>
              <a:buChar char="●"/>
            </a:pPr>
            <a:r>
              <a:rPr lang="ja" sz="1200" b="1"/>
              <a:t>手に届くまでの流通過程</a:t>
            </a:r>
            <a:endParaRPr sz="1200" b="1"/>
          </a:p>
        </p:txBody>
      </p:sp>
      <p:sp>
        <p:nvSpPr>
          <p:cNvPr id="141" name="Google Shape;141;p14"/>
          <p:cNvSpPr/>
          <p:nvPr/>
        </p:nvSpPr>
        <p:spPr>
          <a:xfrm>
            <a:off x="1252600" y="3862750"/>
            <a:ext cx="2797200" cy="762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04800" algn="l" rtl="0">
              <a:lnSpc>
                <a:spcPct val="130000"/>
              </a:lnSpc>
              <a:spcBef>
                <a:spcPts val="1200"/>
              </a:spcBef>
              <a:spcAft>
                <a:spcPts val="0"/>
              </a:spcAft>
              <a:buSzPts val="1200"/>
              <a:buChar char="●"/>
            </a:pPr>
            <a:r>
              <a:rPr lang="ja" sz="1200" b="1"/>
              <a:t>売るきる前に花の鮮度が落ちる</a:t>
            </a:r>
            <a:endParaRPr sz="1500" b="1"/>
          </a:p>
        </p:txBody>
      </p:sp>
      <p:sp>
        <p:nvSpPr>
          <p:cNvPr id="142" name="Google Shape;142;p14"/>
          <p:cNvSpPr/>
          <p:nvPr/>
        </p:nvSpPr>
        <p:spPr>
          <a:xfrm>
            <a:off x="4824875" y="386900"/>
            <a:ext cx="2230500" cy="951900"/>
          </a:xfrm>
          <a:prstGeom prst="wedgeEllipseCallout">
            <a:avLst>
              <a:gd name="adj1" fmla="val -56249"/>
              <a:gd name="adj2" fmla="val 32334"/>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p>
            <a:pPr marL="0" lvl="0" indent="-88900" algn="l" rtl="0">
              <a:spcBef>
                <a:spcPts val="1200"/>
              </a:spcBef>
              <a:spcAft>
                <a:spcPts val="0"/>
              </a:spcAft>
              <a:buNone/>
            </a:pPr>
            <a:r>
              <a:rPr lang="ja" sz="1100" b="1">
                <a:solidFill>
                  <a:srgbClr val="0000FF"/>
                </a:solidFill>
              </a:rPr>
              <a:t>綺麗</a:t>
            </a:r>
            <a:r>
              <a:rPr lang="ja" sz="1100">
                <a:solidFill>
                  <a:srgbClr val="0000FF"/>
                </a:solidFill>
              </a:rPr>
              <a:t>なうちに</a:t>
            </a:r>
            <a:endParaRPr sz="1100">
              <a:solidFill>
                <a:srgbClr val="0000FF"/>
              </a:solidFill>
            </a:endParaRPr>
          </a:p>
          <a:p>
            <a:pPr marL="0" lvl="0" indent="-88900" algn="l" rtl="0">
              <a:spcBef>
                <a:spcPts val="1200"/>
              </a:spcBef>
              <a:spcAft>
                <a:spcPts val="0"/>
              </a:spcAft>
              <a:buNone/>
            </a:pPr>
            <a:r>
              <a:rPr lang="ja" sz="1100" b="1">
                <a:solidFill>
                  <a:srgbClr val="0000FF"/>
                </a:solidFill>
              </a:rPr>
              <a:t>捨ててられてしまう</a:t>
            </a:r>
            <a:r>
              <a:rPr lang="ja" sz="1100">
                <a:solidFill>
                  <a:srgbClr val="0000FF"/>
                </a:solidFill>
              </a:rPr>
              <a:t>花</a:t>
            </a:r>
            <a:endParaRPr>
              <a:solidFill>
                <a:srgbClr val="0000FF"/>
              </a:solidFill>
            </a:endParaRPr>
          </a:p>
        </p:txBody>
      </p:sp>
      <p:sp>
        <p:nvSpPr>
          <p:cNvPr id="143" name="Google Shape;143;p14"/>
          <p:cNvSpPr/>
          <p:nvPr/>
        </p:nvSpPr>
        <p:spPr>
          <a:xfrm>
            <a:off x="5336950" y="2542275"/>
            <a:ext cx="2389675" cy="1884325"/>
          </a:xfrm>
          <a:prstGeom prst="flowChartPunchedTape">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ja" b="1">
                <a:solidFill>
                  <a:schemeClr val="dk1"/>
                </a:solidFill>
              </a:rPr>
              <a:t>経済損失1500億円。</a:t>
            </a:r>
            <a:br>
              <a:rPr lang="ja" b="1">
                <a:solidFill>
                  <a:schemeClr val="dk1"/>
                </a:solidFill>
              </a:rPr>
            </a:br>
            <a:r>
              <a:rPr lang="ja" b="1">
                <a:solidFill>
                  <a:schemeClr val="dk1"/>
                </a:solidFill>
              </a:rPr>
              <a:t>コロナ禍</a:t>
            </a:r>
            <a:r>
              <a:rPr lang="ja">
                <a:solidFill>
                  <a:schemeClr val="dk1"/>
                </a:solidFill>
              </a:rPr>
              <a:t>により</a:t>
            </a:r>
            <a:r>
              <a:rPr lang="ja" b="1">
                <a:solidFill>
                  <a:schemeClr val="dk1"/>
                </a:solidFill>
              </a:rPr>
              <a:t>、</a:t>
            </a:r>
            <a:endParaRPr b="1">
              <a:solidFill>
                <a:schemeClr val="dk1"/>
              </a:solidFill>
            </a:endParaRPr>
          </a:p>
          <a:p>
            <a:pPr marL="0" lvl="0" indent="0" algn="l" rtl="0">
              <a:spcBef>
                <a:spcPts val="0"/>
              </a:spcBef>
              <a:spcAft>
                <a:spcPts val="0"/>
              </a:spcAft>
              <a:buNone/>
            </a:pPr>
            <a:r>
              <a:rPr lang="ja" b="1">
                <a:solidFill>
                  <a:schemeClr val="dk1"/>
                </a:solidFill>
              </a:rPr>
              <a:t>イベント減少で</a:t>
            </a:r>
            <a:endParaRPr b="1">
              <a:solidFill>
                <a:schemeClr val="dk1"/>
              </a:solidFill>
            </a:endParaRPr>
          </a:p>
          <a:p>
            <a:pPr marL="0" lvl="0" indent="0" algn="l" rtl="0">
              <a:spcBef>
                <a:spcPts val="0"/>
              </a:spcBef>
              <a:spcAft>
                <a:spcPts val="0"/>
              </a:spcAft>
              <a:buNone/>
            </a:pPr>
            <a:r>
              <a:rPr lang="ja" b="1">
                <a:solidFill>
                  <a:schemeClr val="dk1"/>
                </a:solidFill>
              </a:rPr>
              <a:t>さらに増えているという</a:t>
            </a:r>
            <a:endParaRPr b="1">
              <a:solidFill>
                <a:schemeClr val="dk1"/>
              </a:solidFill>
            </a:endParaRPr>
          </a:p>
          <a:p>
            <a:pPr marL="0" lvl="0" indent="0" algn="l" rtl="0">
              <a:spcBef>
                <a:spcPts val="0"/>
              </a:spcBef>
              <a:spcAft>
                <a:spcPts val="0"/>
              </a:spcAft>
              <a:buNone/>
            </a:pPr>
            <a:r>
              <a:rPr lang="ja" b="1">
                <a:solidFill>
                  <a:schemeClr val="dk1"/>
                </a:solidFill>
              </a:rPr>
              <a:t>見方も。。。</a:t>
            </a:r>
            <a:endParaRPr b="1">
              <a:solidFill>
                <a:schemeClr val="dk1"/>
              </a:solidFill>
            </a:endParaRPr>
          </a:p>
        </p:txBody>
      </p:sp>
      <p:sp>
        <p:nvSpPr>
          <p:cNvPr id="144" name="Google Shape;144;p14"/>
          <p:cNvSpPr/>
          <p:nvPr/>
        </p:nvSpPr>
        <p:spPr>
          <a:xfrm>
            <a:off x="4049800" y="1682288"/>
            <a:ext cx="2545500" cy="667800"/>
          </a:xfrm>
          <a:prstGeom prst="wedgeEllipseCallout">
            <a:avLst>
              <a:gd name="adj1" fmla="val -59132"/>
              <a:gd name="adj2" fmla="val -2140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ja" sz="1000" b="1">
                <a:solidFill>
                  <a:srgbClr val="FF0000"/>
                </a:solidFill>
              </a:rPr>
              <a:t>年間販売数30億本の</a:t>
            </a:r>
            <a:endParaRPr sz="1000" b="1">
              <a:solidFill>
                <a:srgbClr val="FF0000"/>
              </a:solidFill>
            </a:endParaRPr>
          </a:p>
          <a:p>
            <a:pPr marL="0" lvl="0" indent="0" algn="l" rtl="0">
              <a:lnSpc>
                <a:spcPct val="115000"/>
              </a:lnSpc>
              <a:spcBef>
                <a:spcPts val="0"/>
              </a:spcBef>
              <a:spcAft>
                <a:spcPts val="0"/>
              </a:spcAft>
              <a:buNone/>
            </a:pPr>
            <a:r>
              <a:rPr lang="ja" sz="1000" b="1">
                <a:solidFill>
                  <a:srgbClr val="FF0000"/>
                </a:solidFill>
              </a:rPr>
              <a:t>のうち廃棄は</a:t>
            </a:r>
            <a:r>
              <a:rPr lang="ja" sz="1000" b="1" u="sng">
                <a:solidFill>
                  <a:srgbClr val="FF0000"/>
                </a:solidFill>
              </a:rPr>
              <a:t>10億本超え</a:t>
            </a:r>
            <a:endParaRPr sz="1000" b="1" u="sng">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fade">
                                      <p:cBhvr>
                                        <p:cTn id="7" dur="1000"/>
                                        <p:tgtEl>
                                          <p:spTgt spid="136"/>
                                        </p:tgtEl>
                                      </p:cBhvr>
                                    </p:animEffect>
                                  </p:childTnLst>
                                </p:cTn>
                              </p:par>
                              <p:par>
                                <p:cTn id="8" presetID="10" presetClass="entr" presetSubtype="0" fill="hold" nodeType="withEffect">
                                  <p:stCondLst>
                                    <p:cond delay="0"/>
                                  </p:stCondLst>
                                  <p:childTnLst>
                                    <p:set>
                                      <p:cBhvr>
                                        <p:cTn id="9" dur="1" fill="hold">
                                          <p:stCondLst>
                                            <p:cond delay="0"/>
                                          </p:stCondLst>
                                        </p:cTn>
                                        <p:tgtEl>
                                          <p:spTgt spid="135"/>
                                        </p:tgtEl>
                                        <p:attrNameLst>
                                          <p:attrName>style.visibility</p:attrName>
                                        </p:attrNameLst>
                                      </p:cBhvr>
                                      <p:to>
                                        <p:strVal val="visible"/>
                                      </p:to>
                                    </p:set>
                                    <p:animEffect transition="in" filter="fade">
                                      <p:cBhvr>
                                        <p:cTn id="10" dur="1000"/>
                                        <p:tgtEl>
                                          <p:spTgt spid="13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8"/>
                                        </p:tgtEl>
                                        <p:attrNameLst>
                                          <p:attrName>style.visibility</p:attrName>
                                        </p:attrNameLst>
                                      </p:cBhvr>
                                      <p:to>
                                        <p:strVal val="visible"/>
                                      </p:to>
                                    </p:set>
                                    <p:animEffect transition="in" filter="fade">
                                      <p:cBhvr>
                                        <p:cTn id="15" dur="1000"/>
                                        <p:tgtEl>
                                          <p:spTgt spid="13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9"/>
                                        </p:tgtEl>
                                        <p:attrNameLst>
                                          <p:attrName>style.visibility</p:attrName>
                                        </p:attrNameLst>
                                      </p:cBhvr>
                                      <p:to>
                                        <p:strVal val="visible"/>
                                      </p:to>
                                    </p:set>
                                    <p:animEffect transition="in" filter="fade">
                                      <p:cBhvr>
                                        <p:cTn id="20" dur="1000"/>
                                        <p:tgtEl>
                                          <p:spTgt spid="139"/>
                                        </p:tgtEl>
                                      </p:cBhvr>
                                    </p:animEffect>
                                  </p:childTnLst>
                                </p:cTn>
                              </p:par>
                              <p:par>
                                <p:cTn id="21" presetID="10" presetClass="entr" presetSubtype="0" fill="hold" nodeType="withEffect">
                                  <p:stCondLst>
                                    <p:cond delay="0"/>
                                  </p:stCondLst>
                                  <p:childTnLst>
                                    <p:set>
                                      <p:cBhvr>
                                        <p:cTn id="22" dur="1" fill="hold">
                                          <p:stCondLst>
                                            <p:cond delay="0"/>
                                          </p:stCondLst>
                                        </p:cTn>
                                        <p:tgtEl>
                                          <p:spTgt spid="140"/>
                                        </p:tgtEl>
                                        <p:attrNameLst>
                                          <p:attrName>style.visibility</p:attrName>
                                        </p:attrNameLst>
                                      </p:cBhvr>
                                      <p:to>
                                        <p:strVal val="visible"/>
                                      </p:to>
                                    </p:set>
                                    <p:animEffect transition="in" filter="fade">
                                      <p:cBhvr>
                                        <p:cTn id="23" dur="1000"/>
                                        <p:tgtEl>
                                          <p:spTgt spid="140"/>
                                        </p:tgtEl>
                                      </p:cBhvr>
                                    </p:animEffect>
                                  </p:childTnLst>
                                </p:cTn>
                              </p:par>
                              <p:par>
                                <p:cTn id="24" presetID="10" presetClass="entr" presetSubtype="0" fill="hold" nodeType="withEffect">
                                  <p:stCondLst>
                                    <p:cond delay="0"/>
                                  </p:stCondLst>
                                  <p:childTnLst>
                                    <p:set>
                                      <p:cBhvr>
                                        <p:cTn id="25" dur="1" fill="hold">
                                          <p:stCondLst>
                                            <p:cond delay="0"/>
                                          </p:stCondLst>
                                        </p:cTn>
                                        <p:tgtEl>
                                          <p:spTgt spid="141"/>
                                        </p:tgtEl>
                                        <p:attrNameLst>
                                          <p:attrName>style.visibility</p:attrName>
                                        </p:attrNameLst>
                                      </p:cBhvr>
                                      <p:to>
                                        <p:strVal val="visible"/>
                                      </p:to>
                                    </p:set>
                                    <p:animEffect transition="in" filter="fade">
                                      <p:cBhvr>
                                        <p:cTn id="26" dur="1000"/>
                                        <p:tgtEl>
                                          <p:spTgt spid="14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44"/>
                                        </p:tgtEl>
                                        <p:attrNameLst>
                                          <p:attrName>style.visibility</p:attrName>
                                        </p:attrNameLst>
                                      </p:cBhvr>
                                      <p:to>
                                        <p:strVal val="visible"/>
                                      </p:to>
                                    </p:set>
                                    <p:animEffect transition="in" filter="fade">
                                      <p:cBhvr>
                                        <p:cTn id="31" dur="1000"/>
                                        <p:tgtEl>
                                          <p:spTgt spid="14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43"/>
                                        </p:tgtEl>
                                        <p:attrNameLst>
                                          <p:attrName>style.visibility</p:attrName>
                                        </p:attrNameLst>
                                      </p:cBhvr>
                                      <p:to>
                                        <p:strVal val="visible"/>
                                      </p:to>
                                    </p:set>
                                    <p:animEffect transition="in" filter="fade">
                                      <p:cBhvr>
                                        <p:cTn id="36" dur="1000"/>
                                        <p:tgtEl>
                                          <p:spTgt spid="14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42"/>
                                        </p:tgtEl>
                                        <p:attrNameLst>
                                          <p:attrName>style.visibility</p:attrName>
                                        </p:attrNameLst>
                                      </p:cBhvr>
                                      <p:to>
                                        <p:strVal val="visible"/>
                                      </p:to>
                                    </p:set>
                                    <p:animEffect transition="in" filter="fade">
                                      <p:cBhvr>
                                        <p:cTn id="41" dur="10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a:t>花き業界の実態　農水省の調査から紐解く</a:t>
            </a:r>
            <a:endParaRPr/>
          </a:p>
        </p:txBody>
      </p:sp>
      <p:pic>
        <p:nvPicPr>
          <p:cNvPr id="150" name="Google Shape;150;p15"/>
          <p:cNvPicPr preferRelativeResize="0"/>
          <p:nvPr/>
        </p:nvPicPr>
        <p:blipFill rotWithShape="1">
          <a:blip r:embed="rId3">
            <a:alphaModFix/>
          </a:blip>
          <a:srcRect l="-1502" t="54499"/>
          <a:stretch/>
        </p:blipFill>
        <p:spPr>
          <a:xfrm>
            <a:off x="3293113" y="1881450"/>
            <a:ext cx="5163575" cy="1721076"/>
          </a:xfrm>
          <a:prstGeom prst="rect">
            <a:avLst/>
          </a:prstGeom>
          <a:noFill/>
          <a:ln>
            <a:noFill/>
          </a:ln>
        </p:spPr>
      </p:pic>
      <p:sp>
        <p:nvSpPr>
          <p:cNvPr id="151" name="Google Shape;151;p15"/>
          <p:cNvSpPr/>
          <p:nvPr/>
        </p:nvSpPr>
        <p:spPr>
          <a:xfrm>
            <a:off x="5002638" y="3561275"/>
            <a:ext cx="1273200" cy="954600"/>
          </a:xfrm>
          <a:prstGeom prst="wedgeEllipseCallout">
            <a:avLst>
              <a:gd name="adj1" fmla="val 27427"/>
              <a:gd name="adj2" fmla="val -7742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ja"/>
              <a:t>男性</a:t>
            </a:r>
            <a:endParaRPr/>
          </a:p>
          <a:p>
            <a:pPr marL="0" lvl="0" indent="0" algn="l" rtl="0">
              <a:spcBef>
                <a:spcPts val="0"/>
              </a:spcBef>
              <a:spcAft>
                <a:spcPts val="0"/>
              </a:spcAft>
              <a:buNone/>
            </a:pPr>
            <a:r>
              <a:rPr lang="ja"/>
              <a:t>約5.5割</a:t>
            </a:r>
            <a:endParaRPr/>
          </a:p>
        </p:txBody>
      </p:sp>
      <p:sp>
        <p:nvSpPr>
          <p:cNvPr id="152" name="Google Shape;152;p15"/>
          <p:cNvSpPr/>
          <p:nvPr/>
        </p:nvSpPr>
        <p:spPr>
          <a:xfrm>
            <a:off x="7028588" y="3561275"/>
            <a:ext cx="1081800" cy="954600"/>
          </a:xfrm>
          <a:prstGeom prst="wedgeEllipseCallout">
            <a:avLst>
              <a:gd name="adj1" fmla="val 27427"/>
              <a:gd name="adj2" fmla="val -77420"/>
            </a:avLst>
          </a:prstGeom>
          <a:solidFill>
            <a:srgbClr val="FF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ja"/>
              <a:t>女性</a:t>
            </a:r>
            <a:endParaRPr/>
          </a:p>
          <a:p>
            <a:pPr marL="0" lvl="0" indent="0" algn="l" rtl="0">
              <a:spcBef>
                <a:spcPts val="0"/>
              </a:spcBef>
              <a:spcAft>
                <a:spcPts val="0"/>
              </a:spcAft>
              <a:buNone/>
            </a:pPr>
            <a:r>
              <a:rPr lang="ja"/>
              <a:t>約7割</a:t>
            </a:r>
            <a:endParaRPr/>
          </a:p>
        </p:txBody>
      </p:sp>
      <p:sp>
        <p:nvSpPr>
          <p:cNvPr id="153" name="Google Shape;153;p15"/>
          <p:cNvSpPr txBox="1"/>
          <p:nvPr/>
        </p:nvSpPr>
        <p:spPr>
          <a:xfrm>
            <a:off x="3366413" y="1647800"/>
            <a:ext cx="2979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b="1">
                <a:latin typeface="Calibri"/>
                <a:ea typeface="Calibri"/>
                <a:cs typeface="Calibri"/>
                <a:sym typeface="Calibri"/>
              </a:rPr>
              <a:t>【質問】花や緑に興味はあるか？</a:t>
            </a:r>
            <a:endParaRPr b="1">
              <a:latin typeface="Calibri"/>
              <a:ea typeface="Calibri"/>
              <a:cs typeface="Calibri"/>
              <a:sym typeface="Calibri"/>
            </a:endParaRPr>
          </a:p>
        </p:txBody>
      </p:sp>
      <p:sp>
        <p:nvSpPr>
          <p:cNvPr id="154" name="Google Shape;154;p15"/>
          <p:cNvSpPr/>
          <p:nvPr/>
        </p:nvSpPr>
        <p:spPr>
          <a:xfrm>
            <a:off x="1197850" y="3561275"/>
            <a:ext cx="1218900" cy="708900"/>
          </a:xfrm>
          <a:prstGeom prst="wedgeRectCallout">
            <a:avLst>
              <a:gd name="adj1" fmla="val -48579"/>
              <a:gd name="adj2" fmla="val -74118"/>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ja"/>
              <a:t>女性41.7％</a:t>
            </a:r>
            <a:endParaRPr/>
          </a:p>
          <a:p>
            <a:pPr marL="0" lvl="0" indent="0" algn="l" rtl="0">
              <a:spcBef>
                <a:spcPts val="0"/>
              </a:spcBef>
              <a:spcAft>
                <a:spcPts val="0"/>
              </a:spcAft>
              <a:buNone/>
            </a:pPr>
            <a:r>
              <a:rPr lang="ja"/>
              <a:t>男性 26.6％が </a:t>
            </a:r>
            <a:endParaRPr/>
          </a:p>
        </p:txBody>
      </p:sp>
      <p:pic>
        <p:nvPicPr>
          <p:cNvPr id="155" name="Google Shape;155;p15"/>
          <p:cNvPicPr preferRelativeResize="0"/>
          <p:nvPr/>
        </p:nvPicPr>
        <p:blipFill rotWithShape="1">
          <a:blip r:embed="rId4">
            <a:alphaModFix/>
          </a:blip>
          <a:srcRect l="2518" r="48677" b="3725"/>
          <a:stretch/>
        </p:blipFill>
        <p:spPr>
          <a:xfrm>
            <a:off x="1291925" y="1647798"/>
            <a:ext cx="1773700" cy="1225800"/>
          </a:xfrm>
          <a:prstGeom prst="rect">
            <a:avLst/>
          </a:prstGeom>
          <a:noFill/>
          <a:ln>
            <a:noFill/>
          </a:ln>
        </p:spPr>
      </p:pic>
      <p:cxnSp>
        <p:nvCxnSpPr>
          <p:cNvPr id="156" name="Google Shape;156;p15"/>
          <p:cNvCxnSpPr>
            <a:stCxn id="155" idx="3"/>
          </p:cNvCxnSpPr>
          <p:nvPr/>
        </p:nvCxnSpPr>
        <p:spPr>
          <a:xfrm rot="10800000" flipH="1">
            <a:off x="3065625" y="2126598"/>
            <a:ext cx="1218900" cy="134100"/>
          </a:xfrm>
          <a:prstGeom prst="straightConnector1">
            <a:avLst/>
          </a:prstGeom>
          <a:noFill/>
          <a:ln w="9525" cap="flat" cmpd="sng">
            <a:solidFill>
              <a:schemeClr val="dk2"/>
            </a:solidFill>
            <a:prstDash val="solid"/>
            <a:round/>
            <a:headEnd type="none" w="med" len="med"/>
            <a:tailEnd type="none" w="med" len="med"/>
          </a:ln>
        </p:spPr>
      </p:cxnSp>
      <p:sp>
        <p:nvSpPr>
          <p:cNvPr id="157" name="Google Shape;157;p15"/>
          <p:cNvSpPr txBox="1"/>
          <p:nvPr/>
        </p:nvSpPr>
        <p:spPr>
          <a:xfrm>
            <a:off x="579400" y="2986925"/>
            <a:ext cx="2235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latin typeface="Calibri"/>
                <a:ea typeface="Calibri"/>
                <a:cs typeface="Calibri"/>
                <a:sym typeface="Calibri"/>
              </a:rPr>
              <a:t>1年以内の購入した人は</a:t>
            </a:r>
            <a:br>
              <a:rPr lang="ja">
                <a:latin typeface="Calibri"/>
                <a:ea typeface="Calibri"/>
                <a:cs typeface="Calibri"/>
                <a:sym typeface="Calibri"/>
              </a:rPr>
            </a:br>
            <a:r>
              <a:rPr lang="ja">
                <a:latin typeface="Calibri"/>
                <a:ea typeface="Calibri"/>
                <a:cs typeface="Calibri"/>
                <a:sym typeface="Calibri"/>
              </a:rPr>
              <a:t>３５％</a:t>
            </a:r>
            <a:endParaRPr>
              <a:latin typeface="Calibri"/>
              <a:ea typeface="Calibri"/>
              <a:cs typeface="Calibri"/>
              <a:sym typeface="Calibri"/>
            </a:endParaRPr>
          </a:p>
        </p:txBody>
      </p:sp>
      <p:sp>
        <p:nvSpPr>
          <p:cNvPr id="158" name="Google Shape;158;p15"/>
          <p:cNvSpPr/>
          <p:nvPr/>
        </p:nvSpPr>
        <p:spPr>
          <a:xfrm>
            <a:off x="1746300" y="845600"/>
            <a:ext cx="6219234" cy="3261438"/>
          </a:xfrm>
          <a:prstGeom prst="irregularSeal2">
            <a:avLst/>
          </a:prstGeom>
          <a:solidFill>
            <a:srgbClr val="FF0000"/>
          </a:solidFill>
          <a:ln w="9525" cap="flat" cmpd="sng">
            <a:solidFill>
              <a:schemeClr val="dk2"/>
            </a:solidFill>
            <a:prstDash val="solid"/>
            <a:round/>
            <a:headEnd type="none" w="sm" len="sm"/>
            <a:tailEnd type="none" w="sm" len="sm"/>
          </a:ln>
        </p:spPr>
        <p:txBody>
          <a:bodyPr spcFirstLastPara="1" wrap="square" lIns="0" tIns="91425" rIns="0" bIns="91425" anchor="t" anchorCtr="0">
            <a:noAutofit/>
          </a:bodyPr>
          <a:lstStyle/>
          <a:p>
            <a:pPr marL="0" lvl="0" indent="0" algn="l" rtl="0">
              <a:spcBef>
                <a:spcPts val="0"/>
              </a:spcBef>
              <a:spcAft>
                <a:spcPts val="0"/>
              </a:spcAft>
              <a:buNone/>
            </a:pPr>
            <a:r>
              <a:rPr lang="ja" sz="2600">
                <a:solidFill>
                  <a:schemeClr val="dk1"/>
                </a:solidFill>
              </a:rPr>
              <a:t>個人の生活習慣に</a:t>
            </a:r>
            <a:endParaRPr sz="2600">
              <a:solidFill>
                <a:schemeClr val="dk1"/>
              </a:solidFill>
            </a:endParaRPr>
          </a:p>
          <a:p>
            <a:pPr marL="0" lvl="0" indent="0" algn="l" rtl="0">
              <a:spcBef>
                <a:spcPts val="0"/>
              </a:spcBef>
              <a:spcAft>
                <a:spcPts val="0"/>
              </a:spcAft>
              <a:buNone/>
            </a:pPr>
            <a:r>
              <a:rPr lang="ja" sz="2600">
                <a:solidFill>
                  <a:schemeClr val="dk1"/>
                </a:solidFill>
              </a:rPr>
              <a:t>花を愛でる文化を</a:t>
            </a:r>
            <a:endParaRPr sz="2600">
              <a:solidFill>
                <a:schemeClr val="dk1"/>
              </a:solidFill>
            </a:endParaRPr>
          </a:p>
          <a:p>
            <a:pPr marL="0" lvl="0" indent="0" algn="l" rtl="0">
              <a:spcBef>
                <a:spcPts val="0"/>
              </a:spcBef>
              <a:spcAft>
                <a:spcPts val="0"/>
              </a:spcAft>
              <a:buNone/>
            </a:pPr>
            <a:r>
              <a:rPr lang="ja" sz="2600">
                <a:solidFill>
                  <a:schemeClr val="dk1"/>
                </a:solidFill>
              </a:rPr>
              <a:t>醸成すべき</a:t>
            </a:r>
            <a:endParaRPr sz="260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1000"/>
                                        <p:tgtEl>
                                          <p:spTgt spid="14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5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50"/>
                                        </p:tgtEl>
                                        <p:attrNameLst>
                                          <p:attrName>style.visibility</p:attrName>
                                        </p:attrNameLst>
                                      </p:cBhvr>
                                      <p:to>
                                        <p:strVal val="visible"/>
                                      </p:to>
                                    </p:set>
                                    <p:animEffect transition="in" filter="fade">
                                      <p:cBhvr>
                                        <p:cTn id="16" dur="1000"/>
                                        <p:tgtEl>
                                          <p:spTgt spid="150"/>
                                        </p:tgtEl>
                                      </p:cBhvr>
                                    </p:animEffect>
                                  </p:childTnLst>
                                </p:cTn>
                              </p:par>
                              <p:par>
                                <p:cTn id="17" presetID="10" presetClass="entr" presetSubtype="0" fill="hold" nodeType="withEffect">
                                  <p:stCondLst>
                                    <p:cond delay="0"/>
                                  </p:stCondLst>
                                  <p:childTnLst>
                                    <p:set>
                                      <p:cBhvr>
                                        <p:cTn id="18" dur="1" fill="hold">
                                          <p:stCondLst>
                                            <p:cond delay="0"/>
                                          </p:stCondLst>
                                        </p:cTn>
                                        <p:tgtEl>
                                          <p:spTgt spid="151"/>
                                        </p:tgtEl>
                                        <p:attrNameLst>
                                          <p:attrName>style.visibility</p:attrName>
                                        </p:attrNameLst>
                                      </p:cBhvr>
                                      <p:to>
                                        <p:strVal val="visible"/>
                                      </p:to>
                                    </p:set>
                                    <p:animEffect transition="in" filter="fade">
                                      <p:cBhvr>
                                        <p:cTn id="19" dur="1000"/>
                                        <p:tgtEl>
                                          <p:spTgt spid="151"/>
                                        </p:tgtEl>
                                      </p:cBhvr>
                                    </p:animEffect>
                                  </p:childTnLst>
                                </p:cTn>
                              </p:par>
                              <p:par>
                                <p:cTn id="20" presetID="10" presetClass="entr" presetSubtype="0" fill="hold" nodeType="withEffect">
                                  <p:stCondLst>
                                    <p:cond delay="0"/>
                                  </p:stCondLst>
                                  <p:childTnLst>
                                    <p:set>
                                      <p:cBhvr>
                                        <p:cTn id="21" dur="1" fill="hold">
                                          <p:stCondLst>
                                            <p:cond delay="0"/>
                                          </p:stCondLst>
                                        </p:cTn>
                                        <p:tgtEl>
                                          <p:spTgt spid="152"/>
                                        </p:tgtEl>
                                        <p:attrNameLst>
                                          <p:attrName>style.visibility</p:attrName>
                                        </p:attrNameLst>
                                      </p:cBhvr>
                                      <p:to>
                                        <p:strVal val="visible"/>
                                      </p:to>
                                    </p:set>
                                    <p:animEffect transition="in" filter="fade">
                                      <p:cBhvr>
                                        <p:cTn id="22" dur="1000"/>
                                        <p:tgtEl>
                                          <p:spTgt spid="15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56"/>
                                        </p:tgtEl>
                                        <p:attrNameLst>
                                          <p:attrName>style.visibility</p:attrName>
                                        </p:attrNameLst>
                                      </p:cBhvr>
                                      <p:to>
                                        <p:strVal val="visible"/>
                                      </p:to>
                                    </p:set>
                                    <p:animEffect transition="in" filter="fade">
                                      <p:cBhvr>
                                        <p:cTn id="27" dur="1000"/>
                                        <p:tgtEl>
                                          <p:spTgt spid="156"/>
                                        </p:tgtEl>
                                      </p:cBhvr>
                                    </p:animEffect>
                                  </p:childTnLst>
                                </p:cTn>
                              </p:par>
                              <p:par>
                                <p:cTn id="28" presetID="10" presetClass="entr" presetSubtype="0" fill="hold" nodeType="withEffect">
                                  <p:stCondLst>
                                    <p:cond delay="0"/>
                                  </p:stCondLst>
                                  <p:childTnLst>
                                    <p:set>
                                      <p:cBhvr>
                                        <p:cTn id="29" dur="1" fill="hold">
                                          <p:stCondLst>
                                            <p:cond delay="0"/>
                                          </p:stCondLst>
                                        </p:cTn>
                                        <p:tgtEl>
                                          <p:spTgt spid="155"/>
                                        </p:tgtEl>
                                        <p:attrNameLst>
                                          <p:attrName>style.visibility</p:attrName>
                                        </p:attrNameLst>
                                      </p:cBhvr>
                                      <p:to>
                                        <p:strVal val="visible"/>
                                      </p:to>
                                    </p:set>
                                    <p:animEffect transition="in" filter="fade">
                                      <p:cBhvr>
                                        <p:cTn id="30" dur="1000"/>
                                        <p:tgtEl>
                                          <p:spTgt spid="15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57"/>
                                        </p:tgtEl>
                                        <p:attrNameLst>
                                          <p:attrName>style.visibility</p:attrName>
                                        </p:attrNameLst>
                                      </p:cBhvr>
                                      <p:to>
                                        <p:strVal val="visible"/>
                                      </p:to>
                                    </p:set>
                                    <p:animEffect transition="in" filter="fade">
                                      <p:cBhvr>
                                        <p:cTn id="35" dur="1000"/>
                                        <p:tgtEl>
                                          <p:spTgt spid="157"/>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154"/>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58"/>
                                        </p:tgtEl>
                                        <p:attrNameLst>
                                          <p:attrName>style.visibility</p:attrName>
                                        </p:attrNameLst>
                                      </p:cBhvr>
                                      <p:to>
                                        <p:strVal val="visible"/>
                                      </p:to>
                                    </p:set>
                                    <p:animEffect transition="in" filter="fade">
                                      <p:cBhvr>
                                        <p:cTn id="44" dur="10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16"/>
          <p:cNvPicPr preferRelativeResize="0"/>
          <p:nvPr/>
        </p:nvPicPr>
        <p:blipFill>
          <a:blip r:embed="rId3">
            <a:alphaModFix/>
          </a:blip>
          <a:stretch>
            <a:fillRect/>
          </a:stretch>
        </p:blipFill>
        <p:spPr>
          <a:xfrm>
            <a:off x="152400" y="152400"/>
            <a:ext cx="8787052"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7"/>
          <p:cNvSpPr txBox="1">
            <a:spLocks noGrp="1"/>
          </p:cNvSpPr>
          <p:nvPr>
            <p:ph type="title"/>
          </p:nvPr>
        </p:nvSpPr>
        <p:spPr>
          <a:xfrm>
            <a:off x="195100" y="269950"/>
            <a:ext cx="51390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a:t>HaruNaluで提供したい価値</a:t>
            </a:r>
            <a:endParaRPr/>
          </a:p>
        </p:txBody>
      </p:sp>
      <p:sp>
        <p:nvSpPr>
          <p:cNvPr id="169" name="Google Shape;169;p17"/>
          <p:cNvSpPr/>
          <p:nvPr/>
        </p:nvSpPr>
        <p:spPr>
          <a:xfrm>
            <a:off x="797175" y="1367100"/>
            <a:ext cx="2039400" cy="2633400"/>
          </a:xfrm>
          <a:prstGeom prst="roundRect">
            <a:avLst>
              <a:gd name="adj" fmla="val 1666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 sz="1900"/>
              <a:t>価値</a:t>
            </a:r>
            <a:endParaRPr sz="1900"/>
          </a:p>
          <a:p>
            <a:pPr marL="0" lvl="0" indent="0" algn="ctr" rtl="0">
              <a:spcBef>
                <a:spcPts val="0"/>
              </a:spcBef>
              <a:spcAft>
                <a:spcPts val="0"/>
              </a:spcAft>
              <a:buNone/>
            </a:pPr>
            <a:r>
              <a:rPr lang="ja" sz="1900"/>
              <a:t>お花を手軽に</a:t>
            </a:r>
            <a:endParaRPr sz="1900"/>
          </a:p>
          <a:p>
            <a:pPr marL="0" lvl="0" indent="0" algn="ctr" rtl="0">
              <a:spcBef>
                <a:spcPts val="0"/>
              </a:spcBef>
              <a:spcAft>
                <a:spcPts val="0"/>
              </a:spcAft>
              <a:buNone/>
            </a:pPr>
            <a:r>
              <a:rPr lang="ja" sz="1900">
                <a:solidFill>
                  <a:srgbClr val="FF0000"/>
                </a:solidFill>
              </a:rPr>
              <a:t>気軽</a:t>
            </a:r>
            <a:r>
              <a:rPr lang="ja" sz="1900"/>
              <a:t>に</a:t>
            </a:r>
            <a:r>
              <a:rPr lang="ja" sz="1900">
                <a:solidFill>
                  <a:srgbClr val="FF0000"/>
                </a:solidFill>
              </a:rPr>
              <a:t>愛でて</a:t>
            </a:r>
            <a:endParaRPr sz="1900">
              <a:solidFill>
                <a:srgbClr val="FF0000"/>
              </a:solidFill>
            </a:endParaRPr>
          </a:p>
          <a:p>
            <a:pPr marL="0" lvl="0" indent="0" algn="ctr" rtl="0">
              <a:spcBef>
                <a:spcPts val="0"/>
              </a:spcBef>
              <a:spcAft>
                <a:spcPts val="0"/>
              </a:spcAft>
              <a:buNone/>
            </a:pPr>
            <a:r>
              <a:rPr lang="ja" sz="1900"/>
              <a:t>ロスフラワー</a:t>
            </a:r>
            <a:endParaRPr sz="1900"/>
          </a:p>
          <a:p>
            <a:pPr marL="0" lvl="0" indent="0" algn="ctr" rtl="0">
              <a:spcBef>
                <a:spcPts val="0"/>
              </a:spcBef>
              <a:spcAft>
                <a:spcPts val="0"/>
              </a:spcAft>
              <a:buNone/>
            </a:pPr>
            <a:r>
              <a:rPr lang="ja" sz="1900"/>
              <a:t>を減らそう！</a:t>
            </a:r>
            <a:endParaRPr sz="1900"/>
          </a:p>
        </p:txBody>
      </p:sp>
      <p:sp>
        <p:nvSpPr>
          <p:cNvPr id="170" name="Google Shape;170;p17"/>
          <p:cNvSpPr/>
          <p:nvPr/>
        </p:nvSpPr>
        <p:spPr>
          <a:xfrm>
            <a:off x="3127575" y="1367100"/>
            <a:ext cx="2318400" cy="2633400"/>
          </a:xfrm>
          <a:prstGeom prst="roundRect">
            <a:avLst>
              <a:gd name="adj" fmla="val 1666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 sz="1800"/>
              <a:t>ターゲット</a:t>
            </a:r>
            <a:endParaRPr sz="1800"/>
          </a:p>
          <a:p>
            <a:pPr marL="0" lvl="0" indent="0" algn="ctr" rtl="0">
              <a:spcBef>
                <a:spcPts val="0"/>
              </a:spcBef>
              <a:spcAft>
                <a:spcPts val="0"/>
              </a:spcAft>
              <a:buNone/>
            </a:pPr>
            <a:r>
              <a:rPr lang="ja" sz="1800"/>
              <a:t>・10代後半20代の</a:t>
            </a:r>
            <a:endParaRPr sz="1800"/>
          </a:p>
          <a:p>
            <a:pPr marL="0" lvl="0" indent="0" algn="ctr" rtl="0">
              <a:spcBef>
                <a:spcPts val="0"/>
              </a:spcBef>
              <a:spcAft>
                <a:spcPts val="0"/>
              </a:spcAft>
              <a:buNone/>
            </a:pPr>
            <a:r>
              <a:rPr lang="ja" sz="1800"/>
              <a:t>一人暮らし</a:t>
            </a:r>
            <a:endParaRPr sz="1800"/>
          </a:p>
          <a:p>
            <a:pPr marL="0" lvl="0" indent="0" algn="ctr" rtl="0">
              <a:spcBef>
                <a:spcPts val="0"/>
              </a:spcBef>
              <a:spcAft>
                <a:spcPts val="0"/>
              </a:spcAft>
              <a:buNone/>
            </a:pPr>
            <a:r>
              <a:rPr lang="ja" sz="1800"/>
              <a:t>・花を生ける習慣のある50代</a:t>
            </a:r>
            <a:endParaRPr sz="1800"/>
          </a:p>
        </p:txBody>
      </p:sp>
      <p:sp>
        <p:nvSpPr>
          <p:cNvPr id="171" name="Google Shape;171;p17"/>
          <p:cNvSpPr/>
          <p:nvPr/>
        </p:nvSpPr>
        <p:spPr>
          <a:xfrm>
            <a:off x="5862950" y="1367100"/>
            <a:ext cx="2252400" cy="2633400"/>
          </a:xfrm>
          <a:prstGeom prst="roundRect">
            <a:avLst>
              <a:gd name="adj" fmla="val 1666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 sz="1700"/>
              <a:t>競合</a:t>
            </a:r>
            <a:endParaRPr sz="1700"/>
          </a:p>
          <a:p>
            <a:pPr marL="0" lvl="0" indent="0" algn="ctr" rtl="0">
              <a:spcBef>
                <a:spcPts val="0"/>
              </a:spcBef>
              <a:spcAft>
                <a:spcPts val="0"/>
              </a:spcAft>
              <a:buNone/>
            </a:pPr>
            <a:r>
              <a:rPr lang="ja"/>
              <a:t>①既存の花屋</a:t>
            </a:r>
            <a:endParaRPr/>
          </a:p>
          <a:p>
            <a:pPr marL="0" lvl="0" indent="0" algn="l" rtl="0">
              <a:spcBef>
                <a:spcPts val="0"/>
              </a:spcBef>
              <a:spcAft>
                <a:spcPts val="0"/>
              </a:spcAft>
              <a:buNone/>
            </a:pPr>
            <a:r>
              <a:rPr lang="ja"/>
              <a:t>【青山ﾌﾗﾜｰﾏｰｹｯﾄ等</a:t>
            </a:r>
            <a:endParaRPr/>
          </a:p>
          <a:p>
            <a:pPr marL="0" lvl="0" indent="0" algn="ctr" rtl="0">
              <a:spcBef>
                <a:spcPts val="0"/>
              </a:spcBef>
              <a:spcAft>
                <a:spcPts val="0"/>
              </a:spcAft>
              <a:buNone/>
            </a:pPr>
            <a:r>
              <a:rPr lang="ja"/>
              <a:t>大手チェーン。</a:t>
            </a:r>
            <a:endParaRPr/>
          </a:p>
          <a:p>
            <a:pPr marL="0" lvl="0" indent="0" algn="ctr" rtl="0">
              <a:spcBef>
                <a:spcPts val="0"/>
              </a:spcBef>
              <a:spcAft>
                <a:spcPts val="0"/>
              </a:spcAft>
              <a:buNone/>
            </a:pPr>
            <a:r>
              <a:rPr lang="ja"/>
              <a:t>加工花専門店】</a:t>
            </a:r>
            <a:endParaRPr/>
          </a:p>
          <a:p>
            <a:pPr marL="0" lvl="0" indent="0" algn="ctr" rtl="0">
              <a:spcBef>
                <a:spcPts val="0"/>
              </a:spcBef>
              <a:spcAft>
                <a:spcPts val="0"/>
              </a:spcAft>
              <a:buNone/>
            </a:pPr>
            <a:endParaRPr/>
          </a:p>
          <a:p>
            <a:pPr marL="0" lvl="0" indent="0" algn="ctr" rtl="0">
              <a:spcBef>
                <a:spcPts val="0"/>
              </a:spcBef>
              <a:spcAft>
                <a:spcPts val="0"/>
              </a:spcAft>
              <a:buNone/>
            </a:pPr>
            <a:r>
              <a:rPr lang="ja"/>
              <a:t>②ロスフラワー</a:t>
            </a:r>
            <a:endParaRPr/>
          </a:p>
          <a:p>
            <a:pPr marL="0" lvl="0" indent="0" algn="ctr" rtl="0">
              <a:spcBef>
                <a:spcPts val="0"/>
              </a:spcBef>
              <a:spcAft>
                <a:spcPts val="0"/>
              </a:spcAft>
              <a:buNone/>
            </a:pPr>
            <a:r>
              <a:rPr lang="ja"/>
              <a:t>活用の先行者</a:t>
            </a:r>
            <a:endParaRPr/>
          </a:p>
          <a:p>
            <a:pPr marL="0" lvl="0" indent="0" algn="l" rtl="0">
              <a:spcBef>
                <a:spcPts val="0"/>
              </a:spcBef>
              <a:spcAft>
                <a:spcPts val="0"/>
              </a:spcAft>
              <a:buNone/>
            </a:pPr>
            <a:r>
              <a:rPr lang="ja"/>
              <a:t>（株式会社RIN　他）</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1000"/>
                                        <p:tgtEl>
                                          <p:spTgt spid="1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0"/>
                                        </p:tgtEl>
                                        <p:attrNameLst>
                                          <p:attrName>style.visibility</p:attrName>
                                        </p:attrNameLst>
                                      </p:cBhvr>
                                      <p:to>
                                        <p:strVal val="visible"/>
                                      </p:to>
                                    </p:set>
                                    <p:animEffect transition="in" filter="fade">
                                      <p:cBhvr>
                                        <p:cTn id="12" dur="1000"/>
                                        <p:tgtEl>
                                          <p:spTgt spid="17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1"/>
                                        </p:tgtEl>
                                        <p:attrNameLst>
                                          <p:attrName>style.visibility</p:attrName>
                                        </p:attrNameLst>
                                      </p:cBhvr>
                                      <p:to>
                                        <p:strVal val="visible"/>
                                      </p:to>
                                    </p:set>
                                    <p:animEffect transition="in" filter="fade">
                                      <p:cBhvr>
                                        <p:cTn id="17" dur="10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title"/>
          </p:nvPr>
        </p:nvSpPr>
        <p:spPr>
          <a:xfrm>
            <a:off x="195100" y="269950"/>
            <a:ext cx="51390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a:t>HaruNaluで提供したい価値</a:t>
            </a:r>
            <a:endParaRPr/>
          </a:p>
        </p:txBody>
      </p:sp>
      <p:sp>
        <p:nvSpPr>
          <p:cNvPr id="177" name="Google Shape;177;p18"/>
          <p:cNvSpPr/>
          <p:nvPr/>
        </p:nvSpPr>
        <p:spPr>
          <a:xfrm>
            <a:off x="773200" y="2159450"/>
            <a:ext cx="2252400" cy="1983600"/>
          </a:xfrm>
          <a:prstGeom prst="roundRect">
            <a:avLst>
              <a:gd name="adj" fmla="val 1666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 sz="1900"/>
              <a:t>背景</a:t>
            </a:r>
            <a:endParaRPr sz="1900"/>
          </a:p>
          <a:p>
            <a:pPr marL="0" lvl="0" indent="0" algn="ctr" rtl="0">
              <a:spcBef>
                <a:spcPts val="0"/>
              </a:spcBef>
              <a:spcAft>
                <a:spcPts val="0"/>
              </a:spcAft>
              <a:buNone/>
            </a:pPr>
            <a:r>
              <a:rPr lang="ja" sz="1900"/>
              <a:t>花を生ける価値</a:t>
            </a:r>
            <a:endParaRPr sz="1900"/>
          </a:p>
          <a:p>
            <a:pPr marL="0" lvl="0" indent="0" algn="ctr" rtl="0">
              <a:spcBef>
                <a:spcPts val="0"/>
              </a:spcBef>
              <a:spcAft>
                <a:spcPts val="0"/>
              </a:spcAft>
              <a:buNone/>
            </a:pPr>
            <a:r>
              <a:rPr lang="ja" sz="1900"/>
              <a:t>身をもって</a:t>
            </a:r>
            <a:endParaRPr sz="1900"/>
          </a:p>
          <a:p>
            <a:pPr marL="0" lvl="0" indent="0" algn="ctr" rtl="0">
              <a:spcBef>
                <a:spcPts val="0"/>
              </a:spcBef>
              <a:spcAft>
                <a:spcPts val="0"/>
              </a:spcAft>
              <a:buNone/>
            </a:pPr>
            <a:r>
              <a:rPr lang="ja" sz="1900"/>
              <a:t>体験したから。</a:t>
            </a:r>
            <a:endParaRPr sz="1900"/>
          </a:p>
        </p:txBody>
      </p:sp>
      <p:sp>
        <p:nvSpPr>
          <p:cNvPr id="178" name="Google Shape;178;p18"/>
          <p:cNvSpPr/>
          <p:nvPr/>
        </p:nvSpPr>
        <p:spPr>
          <a:xfrm>
            <a:off x="5862925" y="1509650"/>
            <a:ext cx="2487000" cy="2633400"/>
          </a:xfrm>
          <a:prstGeom prst="roundRect">
            <a:avLst>
              <a:gd name="adj" fmla="val 1666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ja"/>
              <a:t>大手</a:t>
            </a:r>
            <a:endParaRPr/>
          </a:p>
          <a:p>
            <a:pPr marL="0" lvl="0" indent="0" algn="l" rtl="0">
              <a:spcBef>
                <a:spcPts val="0"/>
              </a:spcBef>
              <a:spcAft>
                <a:spcPts val="0"/>
              </a:spcAft>
              <a:buNone/>
            </a:pPr>
            <a:r>
              <a:rPr lang="ja"/>
              <a:t>これまでの経済循環に</a:t>
            </a:r>
            <a:endParaRPr/>
          </a:p>
          <a:p>
            <a:pPr marL="0" lvl="0" indent="0" algn="l" rtl="0">
              <a:spcBef>
                <a:spcPts val="0"/>
              </a:spcBef>
              <a:spcAft>
                <a:spcPts val="0"/>
              </a:spcAft>
              <a:buNone/>
            </a:pPr>
            <a:r>
              <a:rPr lang="ja"/>
              <a:t>とらわれない花屋</a:t>
            </a:r>
            <a:endParaRPr/>
          </a:p>
          <a:p>
            <a:pPr marL="0" lvl="0" indent="0" algn="l" rtl="0">
              <a:spcBef>
                <a:spcPts val="0"/>
              </a:spcBef>
              <a:spcAft>
                <a:spcPts val="0"/>
              </a:spcAft>
              <a:buNone/>
            </a:pPr>
            <a:endParaRPr/>
          </a:p>
          <a:p>
            <a:pPr marL="0" lvl="0" indent="0" algn="l" rtl="0">
              <a:spcBef>
                <a:spcPts val="0"/>
              </a:spcBef>
              <a:spcAft>
                <a:spcPts val="0"/>
              </a:spcAft>
              <a:buNone/>
            </a:pPr>
            <a:r>
              <a:rPr lang="ja"/>
              <a:t>先行者</a:t>
            </a:r>
            <a:endParaRPr/>
          </a:p>
          <a:p>
            <a:pPr marL="0" lvl="0" indent="0" algn="l" rtl="0">
              <a:spcBef>
                <a:spcPts val="0"/>
              </a:spcBef>
              <a:spcAft>
                <a:spcPts val="0"/>
              </a:spcAft>
              <a:buNone/>
            </a:pPr>
            <a:r>
              <a:rPr lang="ja"/>
              <a:t>大企業とのSDGs啓蒙</a:t>
            </a:r>
            <a:endParaRPr/>
          </a:p>
          <a:p>
            <a:pPr marL="0" lvl="0" indent="0" algn="l" rtl="0">
              <a:spcBef>
                <a:spcPts val="0"/>
              </a:spcBef>
              <a:spcAft>
                <a:spcPts val="0"/>
              </a:spcAft>
              <a:buNone/>
            </a:pPr>
            <a:endParaRPr/>
          </a:p>
          <a:p>
            <a:pPr marL="0" lvl="0" indent="0" algn="l" rtl="0">
              <a:spcBef>
                <a:spcPts val="0"/>
              </a:spcBef>
              <a:spcAft>
                <a:spcPts val="0"/>
              </a:spcAft>
              <a:buNone/>
            </a:pPr>
            <a:r>
              <a:rPr lang="ja"/>
              <a:t>HaruNalu</a:t>
            </a:r>
            <a:endParaRPr/>
          </a:p>
          <a:p>
            <a:pPr marL="0" lvl="0" indent="0" algn="l" rtl="0">
              <a:spcBef>
                <a:spcPts val="0"/>
              </a:spcBef>
              <a:spcAft>
                <a:spcPts val="0"/>
              </a:spcAft>
              <a:buNone/>
            </a:pPr>
            <a:r>
              <a:rPr lang="ja"/>
              <a:t>まずは個人のお客様と。</a:t>
            </a:r>
            <a:endParaRPr/>
          </a:p>
        </p:txBody>
      </p:sp>
      <p:sp>
        <p:nvSpPr>
          <p:cNvPr id="179" name="Google Shape;179;p18"/>
          <p:cNvSpPr/>
          <p:nvPr/>
        </p:nvSpPr>
        <p:spPr>
          <a:xfrm>
            <a:off x="3318075" y="2159450"/>
            <a:ext cx="2252400" cy="1983600"/>
          </a:xfrm>
          <a:prstGeom prst="roundRect">
            <a:avLst>
              <a:gd name="adj" fmla="val 16667"/>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ja"/>
              <a:t>同じような境遇の人に経験してもらいたい！</a:t>
            </a:r>
            <a:endParaRPr/>
          </a:p>
          <a:p>
            <a:pPr marL="0" lvl="0" indent="0" algn="l" rtl="0">
              <a:spcBef>
                <a:spcPts val="0"/>
              </a:spcBef>
              <a:spcAft>
                <a:spcPts val="0"/>
              </a:spcAft>
              <a:buNone/>
            </a:pPr>
            <a:endParaRPr/>
          </a:p>
          <a:p>
            <a:pPr marL="0" lvl="0" indent="0" algn="l" rtl="0">
              <a:spcBef>
                <a:spcPts val="0"/>
              </a:spcBef>
              <a:spcAft>
                <a:spcPts val="0"/>
              </a:spcAft>
              <a:buNone/>
            </a:pPr>
            <a:r>
              <a:rPr lang="ja"/>
              <a:t>農水省調査より、</a:t>
            </a:r>
            <a:endParaRPr/>
          </a:p>
          <a:p>
            <a:pPr marL="0" lvl="0" indent="0" algn="l" rtl="0">
              <a:spcBef>
                <a:spcPts val="0"/>
              </a:spcBef>
              <a:spcAft>
                <a:spcPts val="0"/>
              </a:spcAft>
              <a:buNone/>
            </a:pPr>
            <a:r>
              <a:rPr lang="ja"/>
              <a:t>リラックス効能が</a:t>
            </a:r>
            <a:endParaRPr/>
          </a:p>
          <a:p>
            <a:pPr marL="0" lvl="0" indent="0" algn="l" rtl="0">
              <a:spcBef>
                <a:spcPts val="0"/>
              </a:spcBef>
              <a:spcAft>
                <a:spcPts val="0"/>
              </a:spcAft>
              <a:buNone/>
            </a:pPr>
            <a:r>
              <a:rPr lang="ja"/>
              <a:t>60代女性に高い！</a:t>
            </a:r>
            <a:endParaRPr/>
          </a:p>
        </p:txBody>
      </p:sp>
      <p:pic>
        <p:nvPicPr>
          <p:cNvPr id="180" name="Google Shape;180;p18"/>
          <p:cNvPicPr preferRelativeResize="0"/>
          <p:nvPr/>
        </p:nvPicPr>
        <p:blipFill rotWithShape="1">
          <a:blip r:embed="rId3">
            <a:alphaModFix/>
          </a:blip>
          <a:srcRect l="36302" t="27974" r="21622" b="36077"/>
          <a:stretch/>
        </p:blipFill>
        <p:spPr>
          <a:xfrm>
            <a:off x="3164150" y="930075"/>
            <a:ext cx="2560225" cy="1367126"/>
          </a:xfrm>
          <a:prstGeom prst="rect">
            <a:avLst/>
          </a:prstGeom>
          <a:noFill/>
          <a:ln>
            <a:noFill/>
          </a:ln>
        </p:spPr>
      </p:pic>
      <p:pic>
        <p:nvPicPr>
          <p:cNvPr id="181" name="Google Shape;181;p18"/>
          <p:cNvPicPr preferRelativeResize="0"/>
          <p:nvPr/>
        </p:nvPicPr>
        <p:blipFill>
          <a:blip r:embed="rId4">
            <a:alphaModFix/>
          </a:blip>
          <a:stretch>
            <a:fillRect/>
          </a:stretch>
        </p:blipFill>
        <p:spPr>
          <a:xfrm>
            <a:off x="1278335" y="930075"/>
            <a:ext cx="1242125" cy="165617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1000"/>
                                        <p:tgtEl>
                                          <p:spTgt spid="177"/>
                                        </p:tgtEl>
                                      </p:cBhvr>
                                    </p:animEffect>
                                  </p:childTnLst>
                                </p:cTn>
                              </p:par>
                              <p:par>
                                <p:cTn id="8" presetID="10" presetClass="entr" presetSubtype="0" fill="hold" nodeType="withEffect">
                                  <p:stCondLst>
                                    <p:cond delay="0"/>
                                  </p:stCondLst>
                                  <p:childTnLst>
                                    <p:set>
                                      <p:cBhvr>
                                        <p:cTn id="9" dur="1" fill="hold">
                                          <p:stCondLst>
                                            <p:cond delay="0"/>
                                          </p:stCondLst>
                                        </p:cTn>
                                        <p:tgtEl>
                                          <p:spTgt spid="181"/>
                                        </p:tgtEl>
                                        <p:attrNameLst>
                                          <p:attrName>style.visibility</p:attrName>
                                        </p:attrNameLst>
                                      </p:cBhvr>
                                      <p:to>
                                        <p:strVal val="visible"/>
                                      </p:to>
                                    </p:set>
                                    <p:animEffect transition="in" filter="fade">
                                      <p:cBhvr>
                                        <p:cTn id="10" dur="1000"/>
                                        <p:tgtEl>
                                          <p:spTgt spid="18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9"/>
                                        </p:tgtEl>
                                        <p:attrNameLst>
                                          <p:attrName>style.visibility</p:attrName>
                                        </p:attrNameLst>
                                      </p:cBhvr>
                                      <p:to>
                                        <p:strVal val="visible"/>
                                      </p:to>
                                    </p:set>
                                    <p:animEffect transition="in" filter="fade">
                                      <p:cBhvr>
                                        <p:cTn id="15" dur="1000"/>
                                        <p:tgtEl>
                                          <p:spTgt spid="179"/>
                                        </p:tgtEl>
                                      </p:cBhvr>
                                    </p:animEffect>
                                  </p:childTnLst>
                                </p:cTn>
                              </p:par>
                              <p:par>
                                <p:cTn id="16" presetID="10" presetClass="entr" presetSubtype="0" fill="hold" nodeType="withEffect">
                                  <p:stCondLst>
                                    <p:cond delay="0"/>
                                  </p:stCondLst>
                                  <p:childTnLst>
                                    <p:set>
                                      <p:cBhvr>
                                        <p:cTn id="17" dur="1" fill="hold">
                                          <p:stCondLst>
                                            <p:cond delay="0"/>
                                          </p:stCondLst>
                                        </p:cTn>
                                        <p:tgtEl>
                                          <p:spTgt spid="180"/>
                                        </p:tgtEl>
                                        <p:attrNameLst>
                                          <p:attrName>style.visibility</p:attrName>
                                        </p:attrNameLst>
                                      </p:cBhvr>
                                      <p:to>
                                        <p:strVal val="visible"/>
                                      </p:to>
                                    </p:set>
                                    <p:animEffect transition="in" filter="fade">
                                      <p:cBhvr>
                                        <p:cTn id="18" dur="1000"/>
                                        <p:tgtEl>
                                          <p:spTgt spid="18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78"/>
                                        </p:tgtEl>
                                        <p:attrNameLst>
                                          <p:attrName>style.visibility</p:attrName>
                                        </p:attrNameLst>
                                      </p:cBhvr>
                                      <p:to>
                                        <p:strVal val="visible"/>
                                      </p:to>
                                    </p:set>
                                    <p:animEffect transition="in" filter="fade">
                                      <p:cBhvr>
                                        <p:cTn id="23" dur="10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9"/>
          <p:cNvSpPr txBox="1">
            <a:spLocks noGrp="1"/>
          </p:cNvSpPr>
          <p:nvPr>
            <p:ph type="title"/>
          </p:nvPr>
        </p:nvSpPr>
        <p:spPr>
          <a:xfrm>
            <a:off x="525475" y="4896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a:t>VC分析</a:t>
            </a:r>
            <a:endParaRPr/>
          </a:p>
        </p:txBody>
      </p:sp>
      <p:graphicFrame>
        <p:nvGraphicFramePr>
          <p:cNvPr id="187" name="Google Shape;187;p19"/>
          <p:cNvGraphicFramePr/>
          <p:nvPr/>
        </p:nvGraphicFramePr>
        <p:xfrm>
          <a:off x="525475" y="1244025"/>
          <a:ext cx="8150975" cy="3513350"/>
        </p:xfrm>
        <a:graphic>
          <a:graphicData uri="http://schemas.openxmlformats.org/drawingml/2006/table">
            <a:tbl>
              <a:tblPr>
                <a:noFill/>
                <a:tableStyleId>{F1F12CBA-A0ED-4615-BC10-B62D0F79E255}</a:tableStyleId>
              </a:tblPr>
              <a:tblGrid>
                <a:gridCol w="1164425">
                  <a:extLst>
                    <a:ext uri="{9D8B030D-6E8A-4147-A177-3AD203B41FA5}">
                      <a16:colId xmlns:a16="http://schemas.microsoft.com/office/drawing/2014/main" val="20000"/>
                    </a:ext>
                  </a:extLst>
                </a:gridCol>
                <a:gridCol w="1164425">
                  <a:extLst>
                    <a:ext uri="{9D8B030D-6E8A-4147-A177-3AD203B41FA5}">
                      <a16:colId xmlns:a16="http://schemas.microsoft.com/office/drawing/2014/main" val="20001"/>
                    </a:ext>
                  </a:extLst>
                </a:gridCol>
                <a:gridCol w="1164425">
                  <a:extLst>
                    <a:ext uri="{9D8B030D-6E8A-4147-A177-3AD203B41FA5}">
                      <a16:colId xmlns:a16="http://schemas.microsoft.com/office/drawing/2014/main" val="20002"/>
                    </a:ext>
                  </a:extLst>
                </a:gridCol>
                <a:gridCol w="1164425">
                  <a:extLst>
                    <a:ext uri="{9D8B030D-6E8A-4147-A177-3AD203B41FA5}">
                      <a16:colId xmlns:a16="http://schemas.microsoft.com/office/drawing/2014/main" val="20003"/>
                    </a:ext>
                  </a:extLst>
                </a:gridCol>
                <a:gridCol w="1164425">
                  <a:extLst>
                    <a:ext uri="{9D8B030D-6E8A-4147-A177-3AD203B41FA5}">
                      <a16:colId xmlns:a16="http://schemas.microsoft.com/office/drawing/2014/main" val="20004"/>
                    </a:ext>
                  </a:extLst>
                </a:gridCol>
                <a:gridCol w="1164425">
                  <a:extLst>
                    <a:ext uri="{9D8B030D-6E8A-4147-A177-3AD203B41FA5}">
                      <a16:colId xmlns:a16="http://schemas.microsoft.com/office/drawing/2014/main" val="20005"/>
                    </a:ext>
                  </a:extLst>
                </a:gridCol>
                <a:gridCol w="1164425">
                  <a:extLst>
                    <a:ext uri="{9D8B030D-6E8A-4147-A177-3AD203B41FA5}">
                      <a16:colId xmlns:a16="http://schemas.microsoft.com/office/drawing/2014/main" val="20006"/>
                    </a:ext>
                  </a:extLst>
                </a:gridCol>
              </a:tblGrid>
              <a:tr h="56972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ja"/>
                        <a:t>VC→</a:t>
                      </a:r>
                      <a:endParaRPr/>
                    </a:p>
                  </a:txBody>
                  <a:tcPr marL="91425" marR="91425" marT="91425" marB="91425"/>
                </a:tc>
                <a:tc>
                  <a:txBody>
                    <a:bodyPr/>
                    <a:lstStyle/>
                    <a:p>
                      <a:pPr marL="0" lvl="0" indent="0" algn="l" rtl="0">
                        <a:spcBef>
                          <a:spcPts val="0"/>
                        </a:spcBef>
                        <a:spcAft>
                          <a:spcPts val="0"/>
                        </a:spcAft>
                        <a:buNone/>
                      </a:pPr>
                      <a:r>
                        <a:rPr lang="ja"/>
                        <a:t>販売物流</a:t>
                      </a:r>
                      <a:endParaRPr/>
                    </a:p>
                  </a:txBody>
                  <a:tcPr marL="91425" marR="91425" marT="91425" marB="91425"/>
                </a:tc>
                <a:tc>
                  <a:txBody>
                    <a:bodyPr/>
                    <a:lstStyle/>
                    <a:p>
                      <a:pPr marL="0" lvl="0" indent="0" algn="l" rtl="0">
                        <a:spcBef>
                          <a:spcPts val="0"/>
                        </a:spcBef>
                        <a:spcAft>
                          <a:spcPts val="0"/>
                        </a:spcAft>
                        <a:buNone/>
                      </a:pPr>
                      <a:r>
                        <a:rPr lang="ja"/>
                        <a:t>製造</a:t>
                      </a:r>
                      <a:endParaRPr/>
                    </a:p>
                  </a:txBody>
                  <a:tcPr marL="91425" marR="91425" marT="91425" marB="91425"/>
                </a:tc>
                <a:tc>
                  <a:txBody>
                    <a:bodyPr/>
                    <a:lstStyle/>
                    <a:p>
                      <a:pPr marL="0" lvl="0" indent="0" algn="l" rtl="0">
                        <a:spcBef>
                          <a:spcPts val="0"/>
                        </a:spcBef>
                        <a:spcAft>
                          <a:spcPts val="0"/>
                        </a:spcAft>
                        <a:buNone/>
                      </a:pPr>
                      <a:r>
                        <a:rPr lang="ja"/>
                        <a:t>出荷物流</a:t>
                      </a:r>
                      <a:endParaRPr/>
                    </a:p>
                  </a:txBody>
                  <a:tcPr marL="91425" marR="91425" marT="91425" marB="91425"/>
                </a:tc>
                <a:tc>
                  <a:txBody>
                    <a:bodyPr/>
                    <a:lstStyle/>
                    <a:p>
                      <a:pPr marL="0" lvl="0" indent="0" algn="l" rtl="0">
                        <a:spcBef>
                          <a:spcPts val="0"/>
                        </a:spcBef>
                        <a:spcAft>
                          <a:spcPts val="0"/>
                        </a:spcAft>
                        <a:buNone/>
                      </a:pPr>
                      <a:r>
                        <a:rPr lang="ja" sz="900"/>
                        <a:t>販売</a:t>
                      </a:r>
                      <a:endParaRPr sz="900"/>
                    </a:p>
                    <a:p>
                      <a:pPr marL="0" lvl="0" indent="0" algn="l" rtl="0">
                        <a:spcBef>
                          <a:spcPts val="0"/>
                        </a:spcBef>
                        <a:spcAft>
                          <a:spcPts val="0"/>
                        </a:spcAft>
                        <a:buNone/>
                      </a:pPr>
                      <a:r>
                        <a:rPr lang="ja" sz="900"/>
                        <a:t>マーケティング</a:t>
                      </a:r>
                      <a:endParaRPr sz="900"/>
                    </a:p>
                  </a:txBody>
                  <a:tcPr marL="91425" marR="91425" marT="91425" marB="91425"/>
                </a:tc>
                <a:tc>
                  <a:txBody>
                    <a:bodyPr/>
                    <a:lstStyle/>
                    <a:p>
                      <a:pPr marL="0" lvl="0" indent="0" algn="l" rtl="0">
                        <a:spcBef>
                          <a:spcPts val="0"/>
                        </a:spcBef>
                        <a:spcAft>
                          <a:spcPts val="0"/>
                        </a:spcAft>
                        <a:buNone/>
                      </a:pPr>
                      <a:r>
                        <a:rPr lang="ja"/>
                        <a:t>サービス</a:t>
                      </a:r>
                      <a:endParaRPr/>
                    </a:p>
                  </a:txBody>
                  <a:tcPr marL="91425" marR="91425" marT="91425" marB="91425"/>
                </a:tc>
                <a:extLst>
                  <a:ext uri="{0D108BD9-81ED-4DB2-BD59-A6C34878D82A}">
                    <a16:rowId xmlns:a16="http://schemas.microsoft.com/office/drawing/2014/main" val="10000"/>
                  </a:ext>
                </a:extLst>
              </a:tr>
              <a:tr h="474825">
                <a:tc>
                  <a:txBody>
                    <a:bodyPr/>
                    <a:lstStyle/>
                    <a:p>
                      <a:pPr marL="0" lvl="0" indent="0" algn="l" rtl="0">
                        <a:spcBef>
                          <a:spcPts val="0"/>
                        </a:spcBef>
                        <a:spcAft>
                          <a:spcPts val="0"/>
                        </a:spcAft>
                        <a:buNone/>
                      </a:pPr>
                      <a:r>
                        <a:rPr lang="ja" sz="1200"/>
                        <a:t>↓小プロセス</a:t>
                      </a:r>
                      <a:endParaRPr sz="1200"/>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1"/>
                  </a:ext>
                </a:extLst>
              </a:tr>
              <a:tr h="721650">
                <a:tc>
                  <a:txBody>
                    <a:bodyPr/>
                    <a:lstStyle/>
                    <a:p>
                      <a:pPr marL="0" lvl="0" indent="0" algn="l" rtl="0">
                        <a:spcBef>
                          <a:spcPts val="0"/>
                        </a:spcBef>
                        <a:spcAft>
                          <a:spcPts val="0"/>
                        </a:spcAft>
                        <a:buNone/>
                      </a:pPr>
                      <a:r>
                        <a:rPr lang="ja"/>
                        <a:t>①</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ja" sz="1300"/>
                        <a:t>材料と花の選定</a:t>
                      </a:r>
                      <a:endParaRPr sz="1300"/>
                    </a:p>
                  </a:txBody>
                  <a:tcPr marL="91425" marR="91425" marT="91425" marB="91425"/>
                </a:tc>
                <a:tc>
                  <a:txBody>
                    <a:bodyPr/>
                    <a:lstStyle/>
                    <a:p>
                      <a:pPr marL="0" lvl="0" indent="0" algn="l" rtl="0">
                        <a:spcBef>
                          <a:spcPts val="0"/>
                        </a:spcBef>
                        <a:spcAft>
                          <a:spcPts val="0"/>
                        </a:spcAft>
                        <a:buNone/>
                      </a:pPr>
                      <a:r>
                        <a:rPr lang="ja"/>
                        <a:t>加工</a:t>
                      </a:r>
                      <a:endParaRPr/>
                    </a:p>
                  </a:txBody>
                  <a:tcPr marL="91425" marR="91425" marT="91425" marB="91425"/>
                </a:tc>
                <a:tc>
                  <a:txBody>
                    <a:bodyPr/>
                    <a:lstStyle/>
                    <a:p>
                      <a:pPr marL="0" lvl="0" indent="0" algn="l" rtl="0">
                        <a:spcBef>
                          <a:spcPts val="0"/>
                        </a:spcBef>
                        <a:spcAft>
                          <a:spcPts val="0"/>
                        </a:spcAft>
                        <a:buNone/>
                      </a:pPr>
                      <a:r>
                        <a:rPr lang="ja"/>
                        <a:t>管理</a:t>
                      </a:r>
                      <a:endParaRPr/>
                    </a:p>
                  </a:txBody>
                  <a:tcPr marL="91425" marR="91425" marT="91425" marB="91425"/>
                </a:tc>
                <a:tc>
                  <a:txBody>
                    <a:bodyPr/>
                    <a:lstStyle/>
                    <a:p>
                      <a:pPr marL="0" lvl="0" indent="0" algn="l" rtl="0">
                        <a:spcBef>
                          <a:spcPts val="0"/>
                        </a:spcBef>
                        <a:spcAft>
                          <a:spcPts val="0"/>
                        </a:spcAft>
                        <a:buNone/>
                      </a:pPr>
                      <a:r>
                        <a:rPr lang="ja"/>
                        <a:t>宣伝</a:t>
                      </a:r>
                      <a:endParaRPr/>
                    </a:p>
                  </a:txBody>
                  <a:tcPr marL="91425" marR="91425" marT="91425" marB="91425"/>
                </a:tc>
                <a:tc>
                  <a:txBody>
                    <a:bodyPr/>
                    <a:lstStyle/>
                    <a:p>
                      <a:pPr marL="0" lvl="0" indent="0" algn="l" rtl="0">
                        <a:spcBef>
                          <a:spcPts val="0"/>
                        </a:spcBef>
                        <a:spcAft>
                          <a:spcPts val="0"/>
                        </a:spcAft>
                        <a:buNone/>
                      </a:pPr>
                      <a:r>
                        <a:rPr lang="ja" sz="1300"/>
                        <a:t>問い合わせ</a:t>
                      </a:r>
                      <a:endParaRPr sz="1300"/>
                    </a:p>
                  </a:txBody>
                  <a:tcPr marL="91425" marR="91425" marT="91425" marB="91425"/>
                </a:tc>
                <a:extLst>
                  <a:ext uri="{0D108BD9-81ED-4DB2-BD59-A6C34878D82A}">
                    <a16:rowId xmlns:a16="http://schemas.microsoft.com/office/drawing/2014/main" val="10002"/>
                  </a:ext>
                </a:extLst>
              </a:tr>
              <a:tr h="759650">
                <a:tc>
                  <a:txBody>
                    <a:bodyPr/>
                    <a:lstStyle/>
                    <a:p>
                      <a:pPr marL="0" lvl="0" indent="0" algn="l" rtl="0">
                        <a:spcBef>
                          <a:spcPts val="0"/>
                        </a:spcBef>
                        <a:spcAft>
                          <a:spcPts val="0"/>
                        </a:spcAft>
                        <a:buNone/>
                      </a:pPr>
                      <a:r>
                        <a:rPr lang="ja"/>
                        <a:t>②</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ja"/>
                        <a:t>配送</a:t>
                      </a:r>
                      <a:endParaRPr/>
                    </a:p>
                  </a:txBody>
                  <a:tcPr marL="91425" marR="91425" marT="91425" marB="91425"/>
                </a:tc>
                <a:tc>
                  <a:txBody>
                    <a:bodyPr/>
                    <a:lstStyle/>
                    <a:p>
                      <a:pPr marL="0" lvl="0" indent="0" algn="l" rtl="0">
                        <a:spcBef>
                          <a:spcPts val="0"/>
                        </a:spcBef>
                        <a:spcAft>
                          <a:spcPts val="0"/>
                        </a:spcAft>
                        <a:buNone/>
                      </a:pPr>
                      <a:r>
                        <a:rPr lang="ja"/>
                        <a:t>組み立て</a:t>
                      </a:r>
                      <a:endParaRPr/>
                    </a:p>
                  </a:txBody>
                  <a:tcPr marL="91425" marR="91425" marT="91425" marB="91425"/>
                </a:tc>
                <a:tc>
                  <a:txBody>
                    <a:bodyPr/>
                    <a:lstStyle/>
                    <a:p>
                      <a:pPr marL="0" lvl="0" indent="0" algn="l" rtl="0">
                        <a:spcBef>
                          <a:spcPts val="0"/>
                        </a:spcBef>
                        <a:spcAft>
                          <a:spcPts val="0"/>
                        </a:spcAft>
                        <a:buNone/>
                      </a:pPr>
                      <a:r>
                        <a:rPr lang="ja"/>
                        <a:t>店頭へ</a:t>
                      </a:r>
                      <a:endParaRPr/>
                    </a:p>
                  </a:txBody>
                  <a:tcPr marL="91425" marR="91425" marT="91425" marB="91425"/>
                </a:tc>
                <a:tc>
                  <a:txBody>
                    <a:bodyPr/>
                    <a:lstStyle/>
                    <a:p>
                      <a:pPr marL="0" lvl="0" indent="0" algn="l" rtl="0">
                        <a:spcBef>
                          <a:spcPts val="0"/>
                        </a:spcBef>
                        <a:spcAft>
                          <a:spcPts val="0"/>
                        </a:spcAft>
                        <a:buNone/>
                      </a:pPr>
                      <a:r>
                        <a:rPr lang="ja"/>
                        <a:t>店舗内</a:t>
                      </a:r>
                      <a:endParaRPr/>
                    </a:p>
                    <a:p>
                      <a:pPr marL="0" lvl="0" indent="0" algn="l" rtl="0">
                        <a:spcBef>
                          <a:spcPts val="0"/>
                        </a:spcBef>
                        <a:spcAft>
                          <a:spcPts val="0"/>
                        </a:spcAft>
                        <a:buNone/>
                      </a:pPr>
                      <a:r>
                        <a:rPr lang="ja"/>
                        <a:t>商品陳列</a:t>
                      </a:r>
                      <a:endParaRPr/>
                    </a:p>
                  </a:txBody>
                  <a:tcPr marL="91425" marR="91425" marT="91425" marB="91425"/>
                </a:tc>
                <a:tc>
                  <a:txBody>
                    <a:bodyPr/>
                    <a:lstStyle/>
                    <a:p>
                      <a:pPr marL="0" lvl="0" indent="0" algn="l" rtl="0">
                        <a:spcBef>
                          <a:spcPts val="0"/>
                        </a:spcBef>
                        <a:spcAft>
                          <a:spcPts val="0"/>
                        </a:spcAft>
                        <a:buNone/>
                      </a:pPr>
                      <a:r>
                        <a:rPr lang="ja"/>
                        <a:t>アフターサポート</a:t>
                      </a:r>
                      <a:endParaRPr/>
                    </a:p>
                  </a:txBody>
                  <a:tcPr marL="91425" marR="91425" marT="91425" marB="91425"/>
                </a:tc>
                <a:extLst>
                  <a:ext uri="{0D108BD9-81ED-4DB2-BD59-A6C34878D82A}">
                    <a16:rowId xmlns:a16="http://schemas.microsoft.com/office/drawing/2014/main" val="10003"/>
                  </a:ext>
                </a:extLst>
              </a:tr>
              <a:tr h="493750">
                <a:tc>
                  <a:txBody>
                    <a:bodyPr/>
                    <a:lstStyle/>
                    <a:p>
                      <a:pPr marL="0" lvl="0" indent="0" algn="l" rtl="0">
                        <a:spcBef>
                          <a:spcPts val="0"/>
                        </a:spcBef>
                        <a:spcAft>
                          <a:spcPts val="0"/>
                        </a:spcAft>
                        <a:buNone/>
                      </a:pPr>
                      <a:r>
                        <a:rPr lang="ja"/>
                        <a:t>③</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ja"/>
                        <a:t>検品</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ja"/>
                        <a:t>商品説明</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4"/>
                  </a:ext>
                </a:extLst>
              </a:tr>
              <a:tr h="493750">
                <a:tc>
                  <a:txBody>
                    <a:bodyPr/>
                    <a:lstStyle/>
                    <a:p>
                      <a:pPr marL="0" lvl="0" indent="0" algn="l" rtl="0">
                        <a:spcBef>
                          <a:spcPts val="0"/>
                        </a:spcBef>
                        <a:spcAft>
                          <a:spcPts val="0"/>
                        </a:spcAft>
                        <a:buNone/>
                      </a:pPr>
                      <a:r>
                        <a:rPr lang="ja"/>
                        <a:t>④</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ja"/>
                        <a:t>決済手続</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a:t>損益分岐点</a:t>
            </a:r>
            <a:endParaRPr/>
          </a:p>
        </p:txBody>
      </p:sp>
      <p:sp>
        <p:nvSpPr>
          <p:cNvPr id="193" name="Google Shape;193;p20"/>
          <p:cNvSpPr/>
          <p:nvPr/>
        </p:nvSpPr>
        <p:spPr>
          <a:xfrm>
            <a:off x="1019725" y="1535200"/>
            <a:ext cx="3608400" cy="27744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ja" sz="1100" b="1">
                <a:solidFill>
                  <a:schemeClr val="dk2"/>
                </a:solidFill>
                <a:latin typeface="Calibri"/>
                <a:ea typeface="Calibri"/>
                <a:cs typeface="Calibri"/>
                <a:sym typeface="Calibri"/>
              </a:rPr>
              <a:t>開業資金</a:t>
            </a:r>
            <a:r>
              <a:rPr lang="ja" sz="800">
                <a:solidFill>
                  <a:schemeClr val="dk2"/>
                </a:solidFill>
                <a:latin typeface="Calibri"/>
                <a:ea typeface="Calibri"/>
                <a:cs typeface="Calibri"/>
                <a:sym typeface="Calibri"/>
              </a:rPr>
              <a:t>　４００万円　</a:t>
            </a:r>
            <a:endParaRPr sz="1000" b="1">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000" b="1">
                <a:solidFill>
                  <a:schemeClr val="dk2"/>
                </a:solidFill>
                <a:latin typeface="Calibri"/>
                <a:ea typeface="Calibri"/>
                <a:cs typeface="Calibri"/>
                <a:sym typeface="Calibri"/>
              </a:rPr>
              <a:t>固定費</a:t>
            </a:r>
            <a:endParaRPr sz="800" b="1">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000">
                <a:solidFill>
                  <a:schemeClr val="dk2"/>
                </a:solidFill>
                <a:latin typeface="Calibri"/>
                <a:ea typeface="Calibri"/>
                <a:cs typeface="Calibri"/>
                <a:sym typeface="Calibri"/>
              </a:rPr>
              <a:t>外装、内装費２５０万　</a:t>
            </a:r>
            <a:endParaRPr sz="10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000">
                <a:solidFill>
                  <a:schemeClr val="dk2"/>
                </a:solidFill>
                <a:latin typeface="Calibri"/>
                <a:ea typeface="Calibri"/>
                <a:cs typeface="Calibri"/>
                <a:sym typeface="Calibri"/>
              </a:rPr>
              <a:t>車６０万　広告費５０万　</a:t>
            </a:r>
            <a:endParaRPr sz="10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000">
                <a:solidFill>
                  <a:schemeClr val="dk2"/>
                </a:solidFill>
                <a:latin typeface="Calibri"/>
                <a:ea typeface="Calibri"/>
                <a:cs typeface="Calibri"/>
                <a:sym typeface="Calibri"/>
              </a:rPr>
              <a:t>家賃（日吉を想定）　１５万円</a:t>
            </a:r>
            <a:endParaRPr sz="10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000">
                <a:solidFill>
                  <a:schemeClr val="dk2"/>
                </a:solidFill>
                <a:latin typeface="Calibri"/>
                <a:ea typeface="Calibri"/>
                <a:cs typeface="Calibri"/>
                <a:sym typeface="Calibri"/>
              </a:rPr>
              <a:t>光熱費　４万円　人件費　３５万円　計５４万円</a:t>
            </a:r>
            <a:endParaRPr sz="10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100" b="1">
                <a:solidFill>
                  <a:schemeClr val="dk2"/>
                </a:solidFill>
                <a:latin typeface="Calibri"/>
                <a:ea typeface="Calibri"/>
                <a:cs typeface="Calibri"/>
                <a:sym typeface="Calibri"/>
              </a:rPr>
              <a:t>変動費</a:t>
            </a:r>
            <a:endParaRPr sz="1100" b="1">
              <a:solidFill>
                <a:schemeClr val="dk2"/>
              </a:solidFill>
              <a:latin typeface="Calibri"/>
              <a:ea typeface="Calibri"/>
              <a:cs typeface="Calibri"/>
              <a:sym typeface="Calibri"/>
            </a:endParaRPr>
          </a:p>
          <a:p>
            <a:pPr marL="0" lvl="0" indent="0" algn="l" rtl="0">
              <a:lnSpc>
                <a:spcPct val="115000"/>
              </a:lnSpc>
              <a:spcBef>
                <a:spcPts val="1200"/>
              </a:spcBef>
              <a:spcAft>
                <a:spcPts val="1200"/>
              </a:spcAft>
              <a:buNone/>
            </a:pPr>
            <a:r>
              <a:rPr lang="ja" sz="1000">
                <a:solidFill>
                  <a:schemeClr val="dk2"/>
                </a:solidFill>
                <a:latin typeface="Calibri"/>
                <a:ea typeface="Calibri"/>
                <a:cs typeface="Calibri"/>
                <a:sym typeface="Calibri"/>
              </a:rPr>
              <a:t>材料費　５００〜７００円　</a:t>
            </a:r>
            <a:endParaRPr sz="1000">
              <a:solidFill>
                <a:schemeClr val="dk2"/>
              </a:solidFill>
              <a:latin typeface="Calibri"/>
              <a:ea typeface="Calibri"/>
              <a:cs typeface="Calibri"/>
              <a:sym typeface="Calibri"/>
            </a:endParaRPr>
          </a:p>
        </p:txBody>
      </p:sp>
      <p:sp>
        <p:nvSpPr>
          <p:cNvPr id="194" name="Google Shape;194;p20"/>
          <p:cNvSpPr/>
          <p:nvPr/>
        </p:nvSpPr>
        <p:spPr>
          <a:xfrm>
            <a:off x="5087475" y="1445550"/>
            <a:ext cx="3731400" cy="30552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ja" sz="1100" b="1">
                <a:solidFill>
                  <a:schemeClr val="dk2"/>
                </a:solidFill>
                <a:latin typeface="Calibri"/>
                <a:ea typeface="Calibri"/>
                <a:cs typeface="Calibri"/>
                <a:sym typeface="Calibri"/>
              </a:rPr>
              <a:t>販売価格　</a:t>
            </a:r>
            <a:r>
              <a:rPr lang="ja" sz="1100">
                <a:solidFill>
                  <a:schemeClr val="dk2"/>
                </a:solidFill>
                <a:latin typeface="Calibri"/>
                <a:ea typeface="Calibri"/>
                <a:cs typeface="Calibri"/>
                <a:sym typeface="Calibri"/>
              </a:rPr>
              <a:t>１５００円、３０００円</a:t>
            </a:r>
            <a:endParaRPr sz="11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100">
                <a:solidFill>
                  <a:schemeClr val="dk2"/>
                </a:solidFill>
                <a:latin typeface="Calibri"/>
                <a:ea typeface="Calibri"/>
                <a:cs typeface="Calibri"/>
                <a:sym typeface="Calibri"/>
              </a:rPr>
              <a:t>月の営業　２６日間　</a:t>
            </a:r>
            <a:endParaRPr sz="11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100">
                <a:solidFill>
                  <a:schemeClr val="dk2"/>
                </a:solidFill>
                <a:latin typeface="Calibri"/>
                <a:ea typeface="Calibri"/>
                <a:cs typeface="Calibri"/>
                <a:sym typeface="Calibri"/>
              </a:rPr>
              <a:t>駅利用者数1日２０万人うち８万人ほどがターゲット</a:t>
            </a:r>
            <a:endParaRPr sz="11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100">
                <a:solidFill>
                  <a:schemeClr val="dk2"/>
                </a:solidFill>
                <a:latin typeface="Calibri"/>
                <a:ea typeface="Calibri"/>
                <a:cs typeface="Calibri"/>
                <a:sym typeface="Calibri"/>
              </a:rPr>
              <a:t>３０００円ほど買ってもらえる想定</a:t>
            </a:r>
            <a:endParaRPr sz="11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100">
                <a:solidFill>
                  <a:schemeClr val="dk2"/>
                </a:solidFill>
                <a:latin typeface="Calibri"/>
                <a:ea typeface="Calibri"/>
                <a:cs typeface="Calibri"/>
                <a:sym typeface="Calibri"/>
              </a:rPr>
              <a:t>一日に２０,７７０円の売上で収支が０に</a:t>
            </a:r>
            <a:endParaRPr sz="11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endParaRPr sz="11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ja" sz="1100">
                <a:solidFill>
                  <a:schemeClr val="dk2"/>
                </a:solidFill>
                <a:latin typeface="Calibri"/>
                <a:ea typeface="Calibri"/>
                <a:cs typeface="Calibri"/>
                <a:sym typeface="Calibri"/>
              </a:rPr>
              <a:t>1日　7人＝21,000円　月572,000円　年間6,864,000円</a:t>
            </a:r>
            <a:endParaRPr sz="1100">
              <a:solidFill>
                <a:schemeClr val="dk2"/>
              </a:solidFill>
              <a:latin typeface="Calibri"/>
              <a:ea typeface="Calibri"/>
              <a:cs typeface="Calibri"/>
              <a:sym typeface="Calibri"/>
            </a:endParaRPr>
          </a:p>
          <a:p>
            <a:pPr marL="0" lvl="0" indent="0" algn="l" rtl="0">
              <a:lnSpc>
                <a:spcPct val="115000"/>
              </a:lnSpc>
              <a:spcBef>
                <a:spcPts val="1200"/>
              </a:spcBef>
              <a:spcAft>
                <a:spcPts val="1200"/>
              </a:spcAft>
              <a:buNone/>
            </a:pPr>
            <a:r>
              <a:rPr lang="ja" sz="1100">
                <a:solidFill>
                  <a:schemeClr val="dk2"/>
                </a:solidFill>
                <a:latin typeface="Calibri"/>
                <a:ea typeface="Calibri"/>
                <a:cs typeface="Calibri"/>
                <a:sym typeface="Calibri"/>
              </a:rPr>
              <a:t>損益を引いて年に312,000が利益に</a:t>
            </a:r>
            <a:endParaRPr sz="1100">
              <a:solidFill>
                <a:schemeClr val="dk2"/>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a:t>フェルミ推定</a:t>
            </a:r>
            <a:endParaRPr/>
          </a:p>
        </p:txBody>
      </p:sp>
      <p:sp>
        <p:nvSpPr>
          <p:cNvPr id="200" name="Google Shape;200;p21"/>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ja"/>
              <a:t>一年目</a:t>
            </a:r>
            <a:endParaRPr/>
          </a:p>
          <a:p>
            <a:pPr marL="0" lvl="0" indent="0" algn="l" rtl="0">
              <a:spcBef>
                <a:spcPts val="1200"/>
              </a:spcBef>
              <a:spcAft>
                <a:spcPts val="0"/>
              </a:spcAft>
              <a:buNone/>
            </a:pPr>
            <a:r>
              <a:rPr lang="ja"/>
              <a:t>1日　7人X3,000円　＝21,000円   　売上　月572,000円　年間6,864,000円</a:t>
            </a:r>
            <a:endParaRPr/>
          </a:p>
          <a:p>
            <a:pPr marL="0" lvl="0" indent="0" algn="l" rtl="0">
              <a:spcBef>
                <a:spcPts val="1200"/>
              </a:spcBef>
              <a:spcAft>
                <a:spcPts val="0"/>
              </a:spcAft>
              <a:buNone/>
            </a:pPr>
            <a:r>
              <a:rPr lang="ja"/>
              <a:t>損益を引いて年に312,000円が純利益に</a:t>
            </a:r>
            <a:endParaRPr/>
          </a:p>
          <a:p>
            <a:pPr marL="0" lvl="0" indent="0" algn="l" rtl="0">
              <a:spcBef>
                <a:spcPts val="1200"/>
              </a:spcBef>
              <a:spcAft>
                <a:spcPts val="0"/>
              </a:spcAft>
              <a:buNone/>
            </a:pPr>
            <a:r>
              <a:rPr lang="ja"/>
              <a:t>三年目</a:t>
            </a:r>
            <a:endParaRPr/>
          </a:p>
          <a:p>
            <a:pPr marL="0" lvl="0" indent="0" algn="l" rtl="0">
              <a:spcBef>
                <a:spcPts val="1200"/>
              </a:spcBef>
              <a:spcAft>
                <a:spcPts val="0"/>
              </a:spcAft>
              <a:buNone/>
            </a:pPr>
            <a:r>
              <a:rPr lang="ja"/>
              <a:t>1日　15人X4,000円　＝60,000円　売上　月1,560,000円　年間18,720,000円</a:t>
            </a:r>
            <a:endParaRPr/>
          </a:p>
          <a:p>
            <a:pPr marL="0" lvl="0" indent="0" algn="l" rtl="0">
              <a:spcBef>
                <a:spcPts val="1200"/>
              </a:spcBef>
              <a:spcAft>
                <a:spcPts val="1200"/>
              </a:spcAft>
              <a:buNone/>
            </a:pPr>
            <a:r>
              <a:rPr lang="ja"/>
              <a:t>損益を引いて年に7,488,000円が純利益に</a:t>
            </a:r>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676</Words>
  <Application>Microsoft Macintosh PowerPoint</Application>
  <PresentationFormat>画面に合わせる (16:9)</PresentationFormat>
  <Paragraphs>139</Paragraphs>
  <Slides>12</Slides>
  <Notes>12</Notes>
  <HiddenSlides>2</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12</vt:i4>
      </vt:variant>
    </vt:vector>
  </HeadingPairs>
  <TitlesOfParts>
    <vt:vector size="16" baseType="lpstr">
      <vt:lpstr>Calibri</vt:lpstr>
      <vt:lpstr>Arial</vt:lpstr>
      <vt:lpstr>Nunito</vt:lpstr>
      <vt:lpstr>Shift</vt:lpstr>
      <vt:lpstr>ビジネスプラン最終発表</vt:lpstr>
      <vt:lpstr>ロスフラワーとは？？</vt:lpstr>
      <vt:lpstr>花き業界の実態　農水省の調査から紐解く</vt:lpstr>
      <vt:lpstr>PowerPoint プレゼンテーション</vt:lpstr>
      <vt:lpstr>HaruNaluで提供したい価値</vt:lpstr>
      <vt:lpstr>HaruNaluで提供したい価値</vt:lpstr>
      <vt:lpstr>VC分析</vt:lpstr>
      <vt:lpstr>損益分岐点</vt:lpstr>
      <vt:lpstr>フェルミ推定</vt:lpstr>
      <vt:lpstr>終わりに</vt:lpstr>
      <vt:lpstr>参考文献</vt:lpstr>
      <vt:lpstr>SWOT分析、CROSS-SWOT分析</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ビジネスプラン最終発表</dc:title>
  <cp:lastModifiedBy>202101914</cp:lastModifiedBy>
  <cp:revision>1</cp:revision>
  <dcterms:modified xsi:type="dcterms:W3CDTF">2023-02-06T04:38:44Z</dcterms:modified>
</cp:coreProperties>
</file>